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16" autoAdjust="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24E46-57AD-48B3-A1D6-ADEF944E5D90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D412B-9759-472D-8D71-2A9091054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7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форма образовательной работы с детьми по музыкальному воспитанию – это музыкальные занятия, в ходе которых осуществляется систематическое целенаправленное и всестороннее воспитание детей и формирование музыкальных способностей каждого ребенка. На музыкальных занятиях дети знакомятся с музыкальными произведениями, приобретая первоначальные навыки культуры слушания; овладевают умениями и навыками в пении, в ритмических движениях, а также навыками игры на ДМИ.</a:t>
            </a:r>
          </a:p>
          <a:p>
            <a:pPr>
              <a:lnSpc>
                <a:spcPct val="20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412B-9759-472D-8D71-2A9091054A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1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Воспитатель осуществляет в основном всю педагогическую работу в детском саду. Он не может оставаться в стороне и от музыкально - педагогического процесса. Если воспитатель сам не проявляет интереса к музыкальному воспитанию, то он не сможет вызвать интереса и у детей. </a:t>
            </a:r>
          </a:p>
          <a:p>
            <a:r>
              <a:rPr lang="ru-RU" dirty="0" smtClean="0"/>
              <a:t>Проведение музыкальных занятий не является монополией музыкального руководителя, составляет часть педагогической работы, которую ведет воспитатель. </a:t>
            </a:r>
          </a:p>
          <a:p>
            <a:r>
              <a:rPr lang="ru-RU" dirty="0" smtClean="0"/>
              <a:t>Музыкальный руководитель привлекает воспитателей к участию в проведении занятий. </a:t>
            </a:r>
          </a:p>
          <a:p>
            <a:r>
              <a:rPr lang="ru-RU" dirty="0" smtClean="0"/>
              <a:t>Работа музыкального руководителя и воспитателя сложна, разнообразна и должна проводиться в полном обоюдном понимании и контакте.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412B-9759-472D-8D71-2A9091054A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1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требуется от воспитателя? Приглашая детей на музыкальные занятия, обратить внимание на их внешний вид, чтобы дети были подтянутыми и опрятными, в удобной обуви. Также необходимо эмоционально подготовить детей к встрече с музыкой, организовать детей, собрать их внимание, настроить на учебный процесс.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412B-9759-472D-8D71-2A9091054A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1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Очень важно, чтобы дети почувствовали активное сопереживание с ними взрослых от встречи с песней, с музыкой. Сопереживание – это путь к сердцу ребенка, к его сокровенным чувствам. Дети не терпят искусственности. Самый лучший воспитатель для ребенка тот, кто духовно общается с ним. Поэтому воспитателю нужно, чтобы каждый малыш постоянно видел, чувствовал его отношение к музыке, его симпатию к музыкальным образам. Таким образом расширяются пути воздействия на ребенка.</a:t>
            </a:r>
          </a:p>
          <a:p>
            <a:r>
              <a:rPr lang="ru-RU" dirty="0" smtClean="0"/>
              <a:t>В формировании певческих проявлений у ребенка главным является подражание пению взрослого. Педагог поет спокойным негромким голосом. Теплота, задушевность голоса вызывает у малышей эмоциональных отклик. Подражая педагогу, дети начинают подпевать сами. </a:t>
            </a:r>
          </a:p>
          <a:p>
            <a:r>
              <a:rPr lang="ru-RU" dirty="0" smtClean="0"/>
              <a:t>В обучении музыкально - ритмическим движениям используются совместные действия воспитателя и ребенка. Воспитатель участвует во всех видах движения, активизируя тем самым малышей. Короткими замечаниями одобряет действия малышей, помогает тем детям, у кого что-то не получается. Взрослый показывает, дети помогают. При использовании игрового приема воспитатель берет на себя основную роль, действует игрушкой, привлекая внимание детей. В работе с детьми младшего возраста педагогу нужно проявлять особую доброту, терпение, доброжелательность, поскольку ребенок медленно усваивает задание. Важно, чтобы музыкальное занятие проходило весело и </a:t>
            </a:r>
            <a:r>
              <a:rPr lang="ru-RU" dirty="0" err="1" smtClean="0"/>
              <a:t>непринужденно.Для</a:t>
            </a:r>
            <a:r>
              <a:rPr lang="ru-RU" dirty="0" smtClean="0"/>
              <a:t> </a:t>
            </a:r>
            <a:r>
              <a:rPr lang="ru-RU" dirty="0" err="1" smtClean="0"/>
              <a:t>успешншного</a:t>
            </a:r>
            <a:r>
              <a:rPr lang="ru-RU" dirty="0" smtClean="0"/>
              <a:t> музыкального развития должен быть уголок каждой группе должна быть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412B-9759-472D-8D71-2A9091054A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7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Старшая, подготовительная группы. Роль воспитателя немного иная. Воспитатель помогает в разучивании песен и вместе с музыкальным руководителем оценивает исполнение уже выученного произведения. В работе над разучиванием музыкально-ритмических движений, игр, воспитатель действует по мере необходимости, показывая какое-либо движения, напоминая то или иное построение, или давая детям словесные указания в пляске, игре. В ходе занятия воспитатель отмечает для себя, с кем из детей нужно поработать в свободное время индивидуально.</a:t>
            </a:r>
          </a:p>
          <a:p>
            <a:r>
              <a:rPr lang="ru-RU" dirty="0" smtClean="0"/>
              <a:t>Таким образом, если профессионально подготовленный, внимательный, заинтересованный воспитатель не просто присутствует на занятии, а вкладывает всего себя, свою душу, он непременно добьется хороших результатов.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412B-9759-472D-8D71-2A9091054A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2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412B-9759-472D-8D71-2A9091054A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1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Роль воспитателя в музыкальном развитии заключается в том, чтобы музыка и песня активно вошли в жизнь детей, звучали не только на праздниках и развлечениях, но и в самостоятельной музыкальной деятельности, быту, при проведении режимных моментов, на других занятиях. Совместная работа воспитателя и музыкального руководителя создает благоприятные условия для воспитания гармонически развитой личности.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412B-9759-472D-8D71-2A9091054AF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00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412B-9759-472D-8D71-2A9091054A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78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323-3E49-4FB4-9FB6-11D8F3665EBB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01D5-40FB-4763-B3DA-1716B1F25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1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323-3E49-4FB4-9FB6-11D8F3665EBB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01D5-40FB-4763-B3DA-1716B1F25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1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323-3E49-4FB4-9FB6-11D8F3665EBB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01D5-40FB-4763-B3DA-1716B1F25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1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323-3E49-4FB4-9FB6-11D8F3665EBB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01D5-40FB-4763-B3DA-1716B1F25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3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323-3E49-4FB4-9FB6-11D8F3665EBB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01D5-40FB-4763-B3DA-1716B1F25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9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323-3E49-4FB4-9FB6-11D8F3665EBB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01D5-40FB-4763-B3DA-1716B1F25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323-3E49-4FB4-9FB6-11D8F3665EBB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01D5-40FB-4763-B3DA-1716B1F25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7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323-3E49-4FB4-9FB6-11D8F3665EBB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01D5-40FB-4763-B3DA-1716B1F25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4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323-3E49-4FB4-9FB6-11D8F3665EBB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01D5-40FB-4763-B3DA-1716B1F25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0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323-3E49-4FB4-9FB6-11D8F3665EBB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01D5-40FB-4763-B3DA-1716B1F25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7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323-3E49-4FB4-9FB6-11D8F3665EBB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01D5-40FB-4763-B3DA-1716B1F25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8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41323-3E49-4FB4-9FB6-11D8F3665EBB}" type="datetimeFigureOut">
              <a:rPr lang="ru-RU" smtClean="0"/>
              <a:t>сб 23.10.21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B01D5-40FB-4763-B3DA-1716B1F25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1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209" y="1454727"/>
            <a:ext cx="7914408" cy="13382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Консультация для воспитателей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«Роль воспитателя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на музыкальных занятиях»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4254" y="5424055"/>
            <a:ext cx="4994564" cy="1267690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Запрягалова</a:t>
            </a:r>
            <a:r>
              <a:rPr lang="ru-RU" i="1" dirty="0" smtClean="0">
                <a:solidFill>
                  <a:srgbClr val="002060"/>
                </a:solidFill>
              </a:rPr>
              <a:t> Г.А.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Музыкальный руководитель МБДОУ № 68 «Лукоморье»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44486" y="0"/>
            <a:ext cx="3823854" cy="346568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Роль воспитателя в музыкальном развитии заключается в том, чтобы музыка и песня активно вошли в жизнь детей, звучали не только на праздниках и развлечениях, но и в самостоятельной музыкальной деятельности, быту, при проведении режимных моментов, на других </a:t>
            </a:r>
            <a:r>
              <a:rPr lang="ru-RU" dirty="0">
                <a:solidFill>
                  <a:schemeClr val="tx1"/>
                </a:solidFill>
              </a:rPr>
              <a:t>занятиях.</a:t>
            </a:r>
          </a:p>
        </p:txBody>
      </p:sp>
      <p:sp>
        <p:nvSpPr>
          <p:cNvPr id="5" name="Овал 4"/>
          <p:cNvSpPr/>
          <p:nvPr/>
        </p:nvSpPr>
        <p:spPr>
          <a:xfrm>
            <a:off x="7772400" y="4218709"/>
            <a:ext cx="4156364" cy="24938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alpha val="90000"/>
                  </a:schemeClr>
                </a:solidFill>
              </a:rPr>
              <a:t>Совместная работа воспитателя и музыкального руководителя создает благоприятные условия для воспитания гармонически развитой личности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8949" y="698561"/>
            <a:ext cx="7260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571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469439"/>
            <a:ext cx="4689330" cy="3511740"/>
          </a:xfrm>
          <a:prstGeom prst="rect">
            <a:avLst/>
          </a:prstGeom>
          <a:effectLst>
            <a:softEdge rad="177800"/>
          </a:effectLst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3" name="Прямоугольник 2"/>
          <p:cNvSpPr/>
          <p:nvPr/>
        </p:nvSpPr>
        <p:spPr>
          <a:xfrm>
            <a:off x="346363" y="469439"/>
            <a:ext cx="53062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Работа музыкального руководителя и воспитателя сложна, разнообразна и должна проводиться в полном обоюдном понимании и контакте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718" y="436418"/>
            <a:ext cx="9566564" cy="3708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требуется от воспитателя?</a:t>
            </a:r>
            <a:b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807316"/>
            <a:ext cx="10515600" cy="469986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 Обратить внимание на внешний ребенка (дети должны быть опрятными и в удобной обуви?</a:t>
            </a:r>
          </a:p>
          <a:p>
            <a:pPr marL="0" indent="0">
              <a:buClr>
                <a:srgbClr val="002060"/>
              </a:buClr>
              <a:buNone/>
            </a:pPr>
            <a:endParaRPr lang="ru-RU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Эмоционально подготовить к встрече с музыкой, собрать их внимание, настроить на учебный процесс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На самом музыкальном занятии </a:t>
            </a:r>
            <a:r>
              <a:rPr lang="ru-RU" dirty="0"/>
              <a:t>воспитатель принимает активное участие, а не является наблюдателем со стороны</a:t>
            </a:r>
            <a:endParaRPr lang="ru-RU" dirty="0" smtClean="0"/>
          </a:p>
          <a:p>
            <a:pPr marL="0" indent="0">
              <a:buClr>
                <a:srgbClr val="002060"/>
              </a:buCl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7982" y="166254"/>
            <a:ext cx="10190018" cy="43330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Чтобы воспитатель ориентировался в целях и задачах, поставленных на музыкальном занятии, музыкальный руководитель заранее, во время тихого часа, проводит практические занятия с воспитателями, где знакомит их с планом, с материалом, который дается детям: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</a:rPr>
              <a:t>новая песня, новая пляска, музыкальная игра, упражнение, движение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Обращает внимание на те умения и навыки, которыми должен овладеть каждый ребенок, обучает воспитателей, совершенствуя их навыки в области пения и движения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192087"/>
            <a:ext cx="3690648" cy="53022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Младшая группа</a:t>
            </a:r>
            <a:endParaRPr lang="ru-RU" sz="40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432571" y="722312"/>
            <a:ext cx="5817322" cy="4211193"/>
          </a:xfrm>
          <a:effectLst>
            <a:softEdge rad="12700"/>
          </a:effectLst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2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28" y="644236"/>
            <a:ext cx="4779818" cy="47467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5000"/>
              </a:lnSpc>
            </a:pPr>
            <a:r>
              <a:rPr lang="ru-RU" dirty="0"/>
              <a:t>В </a:t>
            </a:r>
            <a:r>
              <a:rPr lang="ru-RU" b="1" dirty="0"/>
              <a:t>младшей группе</a:t>
            </a:r>
            <a:r>
              <a:rPr lang="ru-RU" dirty="0"/>
              <a:t> в приобщении детей к пению учим детей петь естественным голосом, но также основным приемом является показ педагогом исполнения песни. Дети поют вместе с воспитателем, который своим голосом не заглушает детского пения: сначала с музыкальным сопровождением, затем без него. На последующем этапе разучивания педагог проигрывает вступление, а дети вместе с воспитателем исполняют песню под музыку. Такое разучивание способствует быстрому усвоению произведения, подводит ребенка к выразительному пению. Педагоги (музыкальный руководитель, воспитатель) должны хорошо артикулировать, выразительно </a:t>
            </a:r>
            <a:r>
              <a:rPr lang="ru-RU" dirty="0" err="1"/>
              <a:t>пропевать</a:t>
            </a:r>
            <a:r>
              <a:rPr lang="ru-RU" dirty="0"/>
              <a:t> долгие звуки, правильно брать дыхание между фразами</a:t>
            </a:r>
            <a:r>
              <a:rPr lang="ru-RU" dirty="0" smtClean="0"/>
              <a:t>. Музыкальный уголок создается для углубления приобретенных знаний и творческого </a:t>
            </a:r>
            <a:r>
              <a:rPr lang="ru-RU" dirty="0" err="1" smtClean="0"/>
              <a:t>музицирования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977246" y="666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/>
              <a:t>Для усвоения материала </a:t>
            </a:r>
            <a:r>
              <a:rPr lang="ru-RU" dirty="0" smtClean="0"/>
              <a:t>в группах используются </a:t>
            </a:r>
          </a:p>
          <a:p>
            <a:pPr algn="ctr">
              <a:lnSpc>
                <a:spcPct val="100000"/>
              </a:lnSpc>
            </a:pPr>
            <a:r>
              <a:rPr lang="ru-RU" dirty="0" smtClean="0"/>
              <a:t>МУЗЫКАЛЬНЫЕ </a:t>
            </a:r>
            <a:r>
              <a:rPr lang="ru-RU" dirty="0"/>
              <a:t>УГОЛКИ 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8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709" y="84572"/>
            <a:ext cx="3816927" cy="69474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Средняя группа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2562" y="2365953"/>
            <a:ext cx="6383483" cy="395172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 </a:t>
            </a:r>
            <a:r>
              <a:rPr lang="ru-RU" dirty="0"/>
              <a:t>Дети самостоятельно могут следовать указаниям педагога, определяют характер музыки, умеют отвечать на вопросы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Очень важно воспитывать умение дослушивать музыку до конца, не прерывая ее исполнение вопросами. По-прежнему очень важен образец правильного звучания и выразительного исполнения песни.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разучивании песен воспитатель поет вместе с детьми, поэтому должен стараться чисто интонировать, выразительно </a:t>
            </a:r>
            <a:r>
              <a:rPr lang="ru-RU" dirty="0" smtClean="0"/>
              <a:t>исполнять.</a:t>
            </a:r>
          </a:p>
          <a:p>
            <a:r>
              <a:rPr lang="ru-RU" dirty="0" smtClean="0"/>
              <a:t>В </a:t>
            </a:r>
            <a:r>
              <a:rPr lang="ru-RU" dirty="0"/>
              <a:t>играх с пением дети должны самостоятельно придумывать выразительные движения, по-своему, по-новому передавая характерные черты персонажам. </a:t>
            </a:r>
            <a:endParaRPr lang="ru-RU" dirty="0" smtClean="0"/>
          </a:p>
          <a:p>
            <a:r>
              <a:rPr lang="ru-RU" dirty="0" smtClean="0"/>
              <a:t>Игры </a:t>
            </a:r>
            <a:r>
              <a:rPr lang="ru-RU" dirty="0"/>
              <a:t>с пением и хороводом следует проводить после того, как песня будет хорошо освоена детьми, поскольку в сочетании с движениями качество пения заметно снижается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6" y="2116571"/>
            <a:ext cx="3803073" cy="3525003"/>
          </a:xfrm>
        </p:spPr>
      </p:pic>
      <p:sp>
        <p:nvSpPr>
          <p:cNvPr id="4" name="Прямоугольник 3"/>
          <p:cNvSpPr/>
          <p:nvPr/>
        </p:nvSpPr>
        <p:spPr>
          <a:xfrm>
            <a:off x="7398326" y="5641574"/>
            <a:ext cx="404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музыкальном уголке музыкальные игрушки, иллюстрации по знакомым песням, музыкальные и шумовые инструменты, дидактические игры, атрибуты к танцам</a:t>
            </a:r>
          </a:p>
        </p:txBody>
      </p:sp>
    </p:spTree>
    <p:extLst>
      <p:ext uri="{BB962C8B-B14F-4D97-AF65-F5344CB8AC3E}">
        <p14:creationId xmlns:p14="http://schemas.microsoft.com/office/powerpoint/2010/main" val="42714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005" y="176645"/>
            <a:ext cx="5919354" cy="4364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Старшая группа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64086" y="5018809"/>
            <a:ext cx="3991841" cy="7689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/>
              <a:t>В музыкальном уголке музыкальные игрушки, иллюстрации по знакомым песням, музыкальные и </a:t>
            </a:r>
            <a:r>
              <a:rPr lang="ru-RU" sz="1400" dirty="0"/>
              <a:t>ш</a:t>
            </a:r>
            <a:r>
              <a:rPr lang="ru-RU" sz="1400" dirty="0" smtClean="0"/>
              <a:t>умовые инструменты, дидактические игры, атрибуты к танцам</a:t>
            </a: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6" y="872060"/>
            <a:ext cx="5181600" cy="3887753"/>
          </a:xfrm>
        </p:spPr>
      </p:pic>
      <p:sp>
        <p:nvSpPr>
          <p:cNvPr id="6" name="Прямоугольник 5"/>
          <p:cNvSpPr/>
          <p:nvPr/>
        </p:nvSpPr>
        <p:spPr>
          <a:xfrm>
            <a:off x="2556163" y="1322429"/>
            <a:ext cx="39901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Роль воспитателя немного иная. Воспитатель помогает в разучивании песен и вместе с музыкальным руководителем оценивает исполнение уже выученного произведения.</a:t>
            </a:r>
          </a:p>
          <a:p>
            <a:endParaRPr lang="ru-RU" dirty="0" smtClean="0"/>
          </a:p>
          <a:p>
            <a:r>
              <a:rPr lang="ru-RU" dirty="0" smtClean="0"/>
              <a:t> В работе над разучиванием музыкально-ритмических движений, игр, воспитатель действует по мере необходимости, показывая какое-либо движения, напоминая то или иное построение, или давая детям словесные указания в пляске, игре.</a:t>
            </a:r>
          </a:p>
          <a:p>
            <a:endParaRPr lang="ru-RU" dirty="0"/>
          </a:p>
          <a:p>
            <a:r>
              <a:rPr lang="ru-RU" dirty="0" smtClean="0"/>
              <a:t> В ходе занятия воспитатель отмечает для себя, с кем из детей нужно поработать в свободное время индивидуально.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1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95" y="0"/>
            <a:ext cx="6248400" cy="97530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Подготовительная группа</a:t>
            </a:r>
            <a:endParaRPr lang="ru-RU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5" y="1642557"/>
            <a:ext cx="5704609" cy="416415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60968" y="238991"/>
            <a:ext cx="5089813" cy="58964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Воспитатель иногда </a:t>
            </a:r>
            <a:r>
              <a:rPr lang="ru-RU" sz="1800" dirty="0"/>
              <a:t>помогает в разучивании песен и вместе с музыкальным руководителем оценивает исполнение уже выученного </a:t>
            </a:r>
            <a:r>
              <a:rPr lang="ru-RU" sz="1800" dirty="0" smtClean="0"/>
              <a:t>произведения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работе над разучиванием музыкально-ритмических движений, игр, воспитатель действует по мере необходимости, показывая какое-либо движения, напоминая то или иное построение, или давая детям словесные указания в пляске, </a:t>
            </a:r>
            <a:r>
              <a:rPr lang="ru-RU" sz="1800" dirty="0" smtClean="0"/>
              <a:t>игре</a:t>
            </a:r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ходе занятия </a:t>
            </a:r>
            <a:r>
              <a:rPr lang="ru-RU" sz="1800" dirty="0" smtClean="0"/>
              <a:t>воспитатель </a:t>
            </a:r>
            <a:r>
              <a:rPr lang="ru-RU" sz="1800" dirty="0"/>
              <a:t>отмечает для себя, с кем из детей нужно поработать в свободное время индивидуально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 smtClean="0"/>
              <a:t>В музыкальный уголок добавились портреты композиторов, дидактические игры, металлофоны, ксилофоны, различные шумовые инструменты ….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588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190" y="779318"/>
            <a:ext cx="7228609" cy="91137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Требования для воспитателей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0127" y="1981489"/>
            <a:ext cx="9635836" cy="4351338"/>
          </a:xfrm>
        </p:spPr>
        <p:txBody>
          <a:bodyPr/>
          <a:lstStyle/>
          <a:p>
            <a:pPr lvl="0"/>
            <a:r>
              <a:rPr lang="ru-RU" dirty="0" smtClean="0"/>
              <a:t>При </a:t>
            </a:r>
            <a:r>
              <a:rPr lang="ru-RU" dirty="0"/>
              <a:t>разучивании новой песни воспитатель переписывает слова;</a:t>
            </a:r>
          </a:p>
          <a:p>
            <a:pPr lvl="0"/>
            <a:r>
              <a:rPr lang="ru-RU" dirty="0"/>
              <a:t>Портреты композиторов помещаются в группе;</a:t>
            </a:r>
          </a:p>
          <a:p>
            <a:pPr lvl="0"/>
            <a:r>
              <a:rPr lang="ru-RU" dirty="0"/>
              <a:t>Разучивается дидактическая игра – изготовить для группового уголка;</a:t>
            </a:r>
          </a:p>
          <a:p>
            <a:pPr lvl="0"/>
            <a:r>
              <a:rPr lang="ru-RU" dirty="0"/>
              <a:t>По мере знакомства с новым инструментом, он вносится в музыкальный уголок.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6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1328</Words>
  <Application>Microsoft Office PowerPoint</Application>
  <PresentationFormat>Широкоэкранный</PresentationFormat>
  <Paragraphs>66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Консультация для воспитателей   «Роль воспитателя  на музыкальных занятиях»  </vt:lpstr>
      <vt:lpstr>Презентация PowerPoint</vt:lpstr>
      <vt:lpstr>Что требуется от воспитателя? </vt:lpstr>
      <vt:lpstr>Чтобы воспитатель ориентировался в целях и задачах, поставленных на музыкальном занятии, музыкальный руководитель заранее, во время тихого часа, проводит практические занятия с воспитателями, где знакомит их с планом, с материалом, который дается детям:  новая песня, новая пляска, музыкальная игра, упражнение, движение Обращает внимание на те умения и навыки, которыми должен овладеть каждый ребенок, обучает воспитателей, совершенствуя их навыки в области пения и движения</vt:lpstr>
      <vt:lpstr>Младшая группа</vt:lpstr>
      <vt:lpstr>Средняя группа</vt:lpstr>
      <vt:lpstr>Старшая группа</vt:lpstr>
      <vt:lpstr>Подготовительная группа</vt:lpstr>
      <vt:lpstr>Требования для воспитателей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27</cp:revision>
  <dcterms:created xsi:type="dcterms:W3CDTF">2021-10-23T13:33:58Z</dcterms:created>
  <dcterms:modified xsi:type="dcterms:W3CDTF">2021-10-23T17:19:01Z</dcterms:modified>
</cp:coreProperties>
</file>