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4" name="Рисунок 33"/>
          <p:cNvPicPr/>
          <p:nvPr/>
        </p:nvPicPr>
        <p:blipFill>
          <a:blip r:embed="rId2" cstate="print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35" name="Рисунок 34"/>
          <p:cNvPicPr/>
          <p:nvPr/>
        </p:nvPicPr>
        <p:blipFill>
          <a:blip r:embed="rId2" cstate="print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0" name="Рисунок 69"/>
          <p:cNvPicPr/>
          <p:nvPr/>
        </p:nvPicPr>
        <p:blipFill>
          <a:blip r:embed="rId2" cstate="print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71" name="Рисунок 70"/>
          <p:cNvPicPr/>
          <p:nvPr/>
        </p:nvPicPr>
        <p:blipFill>
          <a:blip r:embed="rId2" cstate="print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357120" y="214200"/>
            <a:ext cx="8217720" cy="163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" name="CustomShape 2"/>
          <p:cNvSpPr/>
          <p:nvPr/>
        </p:nvSpPr>
        <p:spPr>
          <a:xfrm>
            <a:off x="706680" y="214200"/>
            <a:ext cx="7868160" cy="79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" name="CustomShape 3"/>
          <p:cNvSpPr/>
          <p:nvPr/>
        </p:nvSpPr>
        <p:spPr>
          <a:xfrm>
            <a:off x="706680" y="214200"/>
            <a:ext cx="8233200" cy="15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5" name="Рисунок 74"/>
          <p:cNvPicPr/>
          <p:nvPr/>
        </p:nvPicPr>
        <p:blipFill>
          <a:blip r:embed="rId2" cstate="print"/>
          <a:stretch/>
        </p:blipFill>
        <p:spPr>
          <a:xfrm>
            <a:off x="-20520" y="-7560"/>
            <a:ext cx="9163800" cy="6872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357120" y="214200"/>
            <a:ext cx="8217720" cy="66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" name="CustomShape 2"/>
          <p:cNvSpPr/>
          <p:nvPr/>
        </p:nvSpPr>
        <p:spPr>
          <a:xfrm>
            <a:off x="706680" y="214200"/>
            <a:ext cx="7868160" cy="79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" name="CustomShape 3"/>
          <p:cNvSpPr/>
          <p:nvPr/>
        </p:nvSpPr>
        <p:spPr>
          <a:xfrm>
            <a:off x="399600" y="1167480"/>
            <a:ext cx="8616960" cy="568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" name="CustomShape 4"/>
          <p:cNvSpPr/>
          <p:nvPr/>
        </p:nvSpPr>
        <p:spPr>
          <a:xfrm>
            <a:off x="1121760" y="0"/>
            <a:ext cx="6866280" cy="67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000" b="1" strike="noStrike">
                <a:solidFill>
                  <a:srgbClr val="009900"/>
                </a:solidFill>
                <a:latin typeface="Arial"/>
                <a:ea typeface="DejaVu Sans"/>
              </a:rPr>
              <a:t>ПОСЛОВИЦЫ О ЛЕСЕ</a:t>
            </a:r>
            <a:endParaRPr/>
          </a:p>
        </p:txBody>
      </p:sp>
      <p:pic>
        <p:nvPicPr>
          <p:cNvPr id="80" name="Рисунок 79"/>
          <p:cNvPicPr/>
          <p:nvPr/>
        </p:nvPicPr>
        <p:blipFill>
          <a:blip r:embed="rId2" cstate="print"/>
          <a:stretch/>
        </p:blipFill>
        <p:spPr>
          <a:xfrm>
            <a:off x="0" y="1143360"/>
            <a:ext cx="9142920" cy="5713920"/>
          </a:xfrm>
          <a:prstGeom prst="rect">
            <a:avLst/>
          </a:prstGeom>
          <a:ln>
            <a:noFill/>
          </a:ln>
        </p:spPr>
      </p:pic>
      <p:sp>
        <p:nvSpPr>
          <p:cNvPr id="81" name="CustomShape 5"/>
          <p:cNvSpPr/>
          <p:nvPr/>
        </p:nvSpPr>
        <p:spPr>
          <a:xfrm>
            <a:off x="107640" y="1241280"/>
            <a:ext cx="8908920" cy="381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i="1" strike="noStrike">
                <a:solidFill>
                  <a:srgbClr val="009900"/>
                </a:solidFill>
                <a:latin typeface="Arial"/>
                <a:ea typeface="DejaVu Sans"/>
              </a:rPr>
              <a:t>Наши предки сложили о лесе пословицы — народную мудрость.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2000" b="1" i="1" strike="noStrike">
                <a:solidFill>
                  <a:srgbClr val="009900"/>
                </a:solidFill>
                <a:latin typeface="Arial"/>
                <a:ea typeface="DejaVu Sans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b="1" i="1" strike="noStrike">
                <a:solidFill>
                  <a:srgbClr val="009900"/>
                </a:solidFill>
                <a:latin typeface="Arial"/>
                <a:ea typeface="DejaVu Sans"/>
              </a:rPr>
              <a:t>	Лес — богатство и краса, береги свои леса!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b="1" i="1" strike="noStrike">
                <a:solidFill>
                  <a:srgbClr val="009900"/>
                </a:solidFill>
                <a:latin typeface="Arial"/>
                <a:ea typeface="DejaVu Sans"/>
              </a:rPr>
              <a:t>	Враг природы тот, кто леса не бережет!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b="1" i="1" strike="noStrike">
                <a:solidFill>
                  <a:srgbClr val="009900"/>
                </a:solidFill>
                <a:latin typeface="Arial"/>
                <a:ea typeface="DejaVu Sans"/>
              </a:rPr>
              <a:t>	Много леса — не губи, мало леса — береги, нет леса — посади.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b="1" i="1" strike="noStrike">
                <a:solidFill>
                  <a:srgbClr val="009900"/>
                </a:solidFill>
                <a:latin typeface="Arial"/>
                <a:ea typeface="DejaVu Sans"/>
              </a:rPr>
              <a:t>	По лесу ходи, а под ноги гляди.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b="1" i="1" strike="noStrike">
                <a:solidFill>
                  <a:srgbClr val="009900"/>
                </a:solidFill>
                <a:latin typeface="Arial"/>
                <a:ea typeface="DejaVu Sans"/>
              </a:rPr>
              <a:t>	Лес не школа, а всех учит.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2000" b="1" i="1" strike="noStrike">
                <a:solidFill>
                  <a:srgbClr val="009900"/>
                </a:solidFill>
                <a:latin typeface="Arial"/>
                <a:ea typeface="DejaVu Sans"/>
              </a:rPr>
              <a:t>Как ты думаешь, подумай почему так говорят?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000" b="1" i="1" strike="noStrike">
                <a:solidFill>
                  <a:srgbClr val="009900"/>
                </a:solidFill>
                <a:latin typeface="Arial"/>
                <a:ea typeface="DejaVu Sans"/>
              </a:rPr>
              <a:t>Чему можем научиться в лесу?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357120" y="214200"/>
            <a:ext cx="8217720" cy="163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CustomShape 2"/>
          <p:cNvSpPr/>
          <p:nvPr/>
        </p:nvSpPr>
        <p:spPr>
          <a:xfrm>
            <a:off x="706680" y="214200"/>
            <a:ext cx="7868160" cy="79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3"/>
          <p:cNvSpPr/>
          <p:nvPr/>
        </p:nvSpPr>
        <p:spPr>
          <a:xfrm>
            <a:off x="1121760" y="214200"/>
            <a:ext cx="6866280" cy="45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000" b="1" strike="noStrike">
                <a:solidFill>
                  <a:srgbClr val="009900"/>
                </a:solidFill>
                <a:latin typeface="Arial"/>
                <a:ea typeface="DejaVu Sans"/>
              </a:rPr>
              <a:t>ПОЛЬЗА ЛЕСА</a:t>
            </a:r>
            <a:endParaRPr/>
          </a:p>
        </p:txBody>
      </p:sp>
      <p:pic>
        <p:nvPicPr>
          <p:cNvPr id="85" name="Рисунок 84"/>
          <p:cNvPicPr/>
          <p:nvPr/>
        </p:nvPicPr>
        <p:blipFill>
          <a:blip r:embed="rId2" cstate="print"/>
          <a:stretch/>
        </p:blipFill>
        <p:spPr>
          <a:xfrm>
            <a:off x="720" y="1143720"/>
            <a:ext cx="9142920" cy="5713920"/>
          </a:xfrm>
          <a:prstGeom prst="rect">
            <a:avLst/>
          </a:prstGeom>
          <a:ln>
            <a:noFill/>
          </a:ln>
        </p:spPr>
      </p:pic>
      <p:sp>
        <p:nvSpPr>
          <p:cNvPr id="86" name="CustomShape 4"/>
          <p:cNvSpPr/>
          <p:nvPr/>
        </p:nvSpPr>
        <p:spPr>
          <a:xfrm>
            <a:off x="91440" y="1143000"/>
            <a:ext cx="7005960" cy="479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15000"/>
              </a:lnSpc>
            </a:pPr>
            <a:r>
              <a:rPr lang="ru-RU" sz="2000" i="1" strike="noStrike">
                <a:solidFill>
                  <a:srgbClr val="009900"/>
                </a:solidFill>
                <a:latin typeface="Arial"/>
                <a:ea typeface="DejaVu Sans"/>
              </a:rPr>
              <a:t>- Дом зверей и птиц, насекомых и растений</a:t>
            </a:r>
            <a:endParaRPr/>
          </a:p>
          <a:p>
            <a:pPr>
              <a:lnSpc>
                <a:spcPct val="115000"/>
              </a:lnSpc>
            </a:pPr>
            <a:r>
              <a:rPr lang="ru-RU" sz="2000" i="1" strike="noStrike">
                <a:solidFill>
                  <a:srgbClr val="009900"/>
                </a:solidFill>
                <a:latin typeface="Arial"/>
                <a:ea typeface="DejaVu Sans"/>
              </a:rPr>
              <a:t>- Чистый воздух: поглощает вредные газы, выделяет кислород</a:t>
            </a:r>
            <a:endParaRPr/>
          </a:p>
          <a:p>
            <a:pPr>
              <a:lnSpc>
                <a:spcPct val="115000"/>
              </a:lnSpc>
            </a:pPr>
            <a:r>
              <a:rPr lang="ru-RU" sz="2000" i="1" strike="noStrike">
                <a:solidFill>
                  <a:srgbClr val="009900"/>
                </a:solidFill>
                <a:latin typeface="Arial"/>
                <a:ea typeface="DejaVu Sans"/>
              </a:rPr>
              <a:t>- Источник древесины, для изготовления изделий (карандаш, игрушка, мебель, книга и пр)</a:t>
            </a:r>
            <a:endParaRPr/>
          </a:p>
          <a:p>
            <a:pPr>
              <a:lnSpc>
                <a:spcPct val="115000"/>
              </a:lnSpc>
            </a:pPr>
            <a:r>
              <a:rPr lang="ru-RU" sz="2000" i="1" strike="noStrike">
                <a:solidFill>
                  <a:srgbClr val="009900"/>
                </a:solidFill>
                <a:latin typeface="Arial"/>
                <a:ea typeface="DejaVu Sans"/>
              </a:rPr>
              <a:t>- Здоровое место отдыха человека, улучшает настроение, укрепляет здоровье человека</a:t>
            </a:r>
            <a:endParaRPr/>
          </a:p>
          <a:p>
            <a:pPr>
              <a:lnSpc>
                <a:spcPct val="115000"/>
              </a:lnSpc>
            </a:pPr>
            <a:r>
              <a:rPr lang="ru-RU" sz="2000" i="1" strike="noStrike">
                <a:solidFill>
                  <a:srgbClr val="009900"/>
                </a:solidFill>
                <a:latin typeface="Arial"/>
                <a:ea typeface="DejaVu Sans"/>
              </a:rPr>
              <a:t>- Красота, украшение Земли</a:t>
            </a:r>
            <a:endParaRPr/>
          </a:p>
          <a:p>
            <a:pPr>
              <a:lnSpc>
                <a:spcPct val="115000"/>
              </a:lnSpc>
            </a:pPr>
            <a:r>
              <a:rPr lang="ru-RU" sz="2000" i="1" strike="noStrike">
                <a:solidFill>
                  <a:srgbClr val="009900"/>
                </a:solidFill>
                <a:latin typeface="Arial"/>
                <a:ea typeface="DejaVu Sans"/>
              </a:rPr>
              <a:t>- Кладовая с дарами: ягоды, фрукты, орехи, лекарственные растения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87" name="Рисунок 86"/>
          <p:cNvPicPr/>
          <p:nvPr/>
        </p:nvPicPr>
        <p:blipFill>
          <a:blip r:embed="rId3" cstate="print"/>
          <a:stretch/>
        </p:blipFill>
        <p:spPr>
          <a:xfrm>
            <a:off x="6925680" y="1143720"/>
            <a:ext cx="2217960" cy="2313360"/>
          </a:xfrm>
          <a:prstGeom prst="rect">
            <a:avLst/>
          </a:prstGeom>
          <a:ln>
            <a:noFill/>
          </a:ln>
        </p:spPr>
      </p:pic>
      <p:sp>
        <p:nvSpPr>
          <p:cNvPr id="88" name="CustomShape 5"/>
          <p:cNvSpPr/>
          <p:nvPr/>
        </p:nvSpPr>
        <p:spPr>
          <a:xfrm>
            <a:off x="-45720" y="6141600"/>
            <a:ext cx="9188640" cy="71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200" b="1" i="1" strike="noStrike">
                <a:solidFill>
                  <a:srgbClr val="009900"/>
                </a:solidFill>
                <a:latin typeface="Arial"/>
                <a:ea typeface="DejaVu Sans"/>
              </a:rPr>
              <a:t>Лес — наше богатство, зеленый наряд Земли, чистый воздух, дом зверей и птиц.</a:t>
            </a:r>
            <a:endParaRPr/>
          </a:p>
        </p:txBody>
      </p:sp>
      <p:pic>
        <p:nvPicPr>
          <p:cNvPr id="89" name="Рисунок 88"/>
          <p:cNvPicPr/>
          <p:nvPr/>
        </p:nvPicPr>
        <p:blipFill>
          <a:blip r:embed="rId4" cstate="print"/>
          <a:stretch/>
        </p:blipFill>
        <p:spPr>
          <a:xfrm>
            <a:off x="6606360" y="4048200"/>
            <a:ext cx="2537280" cy="2007360"/>
          </a:xfrm>
          <a:prstGeom prst="rect">
            <a:avLst/>
          </a:prstGeom>
          <a:ln>
            <a:noFill/>
          </a:ln>
        </p:spPr>
      </p:pic>
      <p:pic>
        <p:nvPicPr>
          <p:cNvPr id="90" name="Рисунок 89"/>
          <p:cNvPicPr/>
          <p:nvPr/>
        </p:nvPicPr>
        <p:blipFill>
          <a:blip r:embed="rId5" cstate="print"/>
          <a:stretch/>
        </p:blipFill>
        <p:spPr>
          <a:xfrm>
            <a:off x="359280" y="4560840"/>
            <a:ext cx="3173760" cy="1580400"/>
          </a:xfrm>
          <a:prstGeom prst="rect">
            <a:avLst/>
          </a:prstGeom>
          <a:ln>
            <a:noFill/>
          </a:ln>
        </p:spPr>
      </p:pic>
      <p:pic>
        <p:nvPicPr>
          <p:cNvPr id="91" name="Рисунок 90"/>
          <p:cNvPicPr/>
          <p:nvPr/>
        </p:nvPicPr>
        <p:blipFill>
          <a:blip r:embed="rId6" cstate="print"/>
          <a:stretch/>
        </p:blipFill>
        <p:spPr>
          <a:xfrm>
            <a:off x="4015800" y="4470480"/>
            <a:ext cx="2070000" cy="1182240"/>
          </a:xfrm>
          <a:prstGeom prst="rect">
            <a:avLst/>
          </a:prstGeom>
          <a:ln>
            <a:noFill/>
          </a:ln>
        </p:spPr>
      </p:pic>
      <p:pic>
        <p:nvPicPr>
          <p:cNvPr id="92" name="Рисунок 91"/>
          <p:cNvPicPr/>
          <p:nvPr/>
        </p:nvPicPr>
        <p:blipFill>
          <a:blip r:embed="rId7" cstate="print"/>
          <a:stretch/>
        </p:blipFill>
        <p:spPr>
          <a:xfrm>
            <a:off x="5431320" y="2993040"/>
            <a:ext cx="1574640" cy="1572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357120" y="214200"/>
            <a:ext cx="8217720" cy="163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CustomShape 2"/>
          <p:cNvSpPr/>
          <p:nvPr/>
        </p:nvSpPr>
        <p:spPr>
          <a:xfrm>
            <a:off x="706680" y="214200"/>
            <a:ext cx="7868160" cy="79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5" name="Рисунок 94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2560" cy="685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357120" y="214200"/>
            <a:ext cx="8217720" cy="66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" name="CustomShape 2"/>
          <p:cNvSpPr/>
          <p:nvPr/>
        </p:nvSpPr>
        <p:spPr>
          <a:xfrm>
            <a:off x="706680" y="214200"/>
            <a:ext cx="7868160" cy="79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" name="CustomShape 3"/>
          <p:cNvSpPr/>
          <p:nvPr/>
        </p:nvSpPr>
        <p:spPr>
          <a:xfrm>
            <a:off x="399600" y="1167480"/>
            <a:ext cx="8616960" cy="568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" name="CustomShape 4"/>
          <p:cNvSpPr/>
          <p:nvPr/>
        </p:nvSpPr>
        <p:spPr>
          <a:xfrm>
            <a:off x="1121760" y="0"/>
            <a:ext cx="6866280" cy="67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000" b="1" strike="noStrike">
                <a:solidFill>
                  <a:srgbClr val="009900"/>
                </a:solidFill>
                <a:latin typeface="Arial"/>
                <a:ea typeface="DejaVu Sans"/>
              </a:rPr>
              <a:t>FOREST - ЛЕС</a:t>
            </a:r>
            <a:endParaRPr/>
          </a:p>
        </p:txBody>
      </p:sp>
      <p:pic>
        <p:nvPicPr>
          <p:cNvPr id="100" name="Рисунок 99"/>
          <p:cNvPicPr/>
          <p:nvPr/>
        </p:nvPicPr>
        <p:blipFill>
          <a:blip r:embed="rId2" cstate="print"/>
          <a:stretch/>
        </p:blipFill>
        <p:spPr>
          <a:xfrm>
            <a:off x="0" y="1143360"/>
            <a:ext cx="9142920" cy="5713920"/>
          </a:xfrm>
          <a:prstGeom prst="rect">
            <a:avLst/>
          </a:prstGeom>
          <a:ln>
            <a:noFill/>
          </a:ln>
        </p:spPr>
      </p:pic>
      <p:sp>
        <p:nvSpPr>
          <p:cNvPr id="101" name="CustomShape 5"/>
          <p:cNvSpPr/>
          <p:nvPr/>
        </p:nvSpPr>
        <p:spPr>
          <a:xfrm>
            <a:off x="537840" y="1143360"/>
            <a:ext cx="8095680" cy="73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200" b="1" strike="noStrike">
                <a:solidFill>
                  <a:srgbClr val="009900"/>
                </a:solidFill>
                <a:latin typeface="Arial"/>
                <a:ea typeface="DejaVu Sans"/>
              </a:rPr>
              <a:t>В лесу проживают дикие животные, и сегодня они пришли к нам в гости. Назови их по-английски.</a:t>
            </a:r>
            <a:endParaRPr/>
          </a:p>
        </p:txBody>
      </p:sp>
      <p:pic>
        <p:nvPicPr>
          <p:cNvPr id="102" name="Рисунок 101"/>
          <p:cNvPicPr/>
          <p:nvPr/>
        </p:nvPicPr>
        <p:blipFill>
          <a:blip r:embed="rId3" cstate="print"/>
          <a:stretch/>
        </p:blipFill>
        <p:spPr>
          <a:xfrm>
            <a:off x="5794560" y="2249640"/>
            <a:ext cx="3348720" cy="2791800"/>
          </a:xfrm>
          <a:prstGeom prst="rect">
            <a:avLst/>
          </a:prstGeom>
          <a:ln>
            <a:noFill/>
          </a:ln>
        </p:spPr>
      </p:pic>
      <p:pic>
        <p:nvPicPr>
          <p:cNvPr id="103" name="Рисунок 102"/>
          <p:cNvPicPr/>
          <p:nvPr/>
        </p:nvPicPr>
        <p:blipFill>
          <a:blip r:embed="rId4" cstate="print"/>
          <a:stretch/>
        </p:blipFill>
        <p:spPr>
          <a:xfrm>
            <a:off x="0" y="3029760"/>
            <a:ext cx="2773080" cy="2090880"/>
          </a:xfrm>
          <a:prstGeom prst="rect">
            <a:avLst/>
          </a:prstGeom>
          <a:ln>
            <a:noFill/>
          </a:ln>
        </p:spPr>
      </p:pic>
      <p:pic>
        <p:nvPicPr>
          <p:cNvPr id="104" name="Рисунок 103"/>
          <p:cNvPicPr/>
          <p:nvPr/>
        </p:nvPicPr>
        <p:blipFill>
          <a:blip r:embed="rId5" cstate="print"/>
          <a:stretch/>
        </p:blipFill>
        <p:spPr>
          <a:xfrm>
            <a:off x="3278160" y="5003280"/>
            <a:ext cx="2866320" cy="1853280"/>
          </a:xfrm>
          <a:prstGeom prst="rect">
            <a:avLst/>
          </a:prstGeom>
          <a:ln>
            <a:noFill/>
          </a:ln>
        </p:spPr>
      </p:pic>
      <p:sp>
        <p:nvSpPr>
          <p:cNvPr id="105" name="CustomShape 6"/>
          <p:cNvSpPr/>
          <p:nvPr/>
        </p:nvSpPr>
        <p:spPr>
          <a:xfrm>
            <a:off x="4009680" y="6396840"/>
            <a:ext cx="1361160" cy="46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600" b="1" strike="noStrike">
                <a:solidFill>
                  <a:srgbClr val="009900"/>
                </a:solidFill>
                <a:latin typeface="Arial"/>
                <a:ea typeface="DejaVu Sans"/>
              </a:rPr>
              <a:t>mouse</a:t>
            </a:r>
            <a:endParaRPr/>
          </a:p>
        </p:txBody>
      </p:sp>
      <p:sp>
        <p:nvSpPr>
          <p:cNvPr id="106" name="CustomShape 7"/>
          <p:cNvSpPr/>
          <p:nvPr/>
        </p:nvSpPr>
        <p:spPr>
          <a:xfrm>
            <a:off x="6268320" y="5042160"/>
            <a:ext cx="2564640" cy="46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600" b="1" strike="noStrike">
                <a:solidFill>
                  <a:srgbClr val="009900"/>
                </a:solidFill>
                <a:latin typeface="Arial"/>
                <a:ea typeface="DejaVu Sans"/>
              </a:rPr>
              <a:t>squirrel</a:t>
            </a:r>
            <a:endParaRPr/>
          </a:p>
        </p:txBody>
      </p:sp>
      <p:sp>
        <p:nvSpPr>
          <p:cNvPr id="107" name="CustomShape 8"/>
          <p:cNvSpPr/>
          <p:nvPr/>
        </p:nvSpPr>
        <p:spPr>
          <a:xfrm>
            <a:off x="208440" y="5121360"/>
            <a:ext cx="2564640" cy="46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600" b="1" strike="noStrike">
                <a:solidFill>
                  <a:srgbClr val="009900"/>
                </a:solidFill>
                <a:latin typeface="Arial"/>
                <a:ea typeface="DejaVu Sans"/>
              </a:rPr>
              <a:t>hedgehog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357120" y="214200"/>
            <a:ext cx="8217720" cy="163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" name="CustomShape 2"/>
          <p:cNvSpPr/>
          <p:nvPr/>
        </p:nvSpPr>
        <p:spPr>
          <a:xfrm>
            <a:off x="706680" y="214200"/>
            <a:ext cx="7868160" cy="79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" name="CustomShape 3"/>
          <p:cNvSpPr/>
          <p:nvPr/>
        </p:nvSpPr>
        <p:spPr>
          <a:xfrm>
            <a:off x="261360" y="214200"/>
            <a:ext cx="8740800" cy="79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1" name="Рисунок 110"/>
          <p:cNvPicPr/>
          <p:nvPr/>
        </p:nvPicPr>
        <p:blipFill>
          <a:blip r:embed="rId2" cstate="print"/>
          <a:stretch/>
        </p:blipFill>
        <p:spPr>
          <a:xfrm>
            <a:off x="-5040" y="1136520"/>
            <a:ext cx="9153000" cy="5720400"/>
          </a:xfrm>
          <a:prstGeom prst="rect">
            <a:avLst/>
          </a:prstGeom>
          <a:ln>
            <a:noFill/>
          </a:ln>
        </p:spPr>
      </p:pic>
      <p:pic>
        <p:nvPicPr>
          <p:cNvPr id="112" name="Рисунок 111"/>
          <p:cNvPicPr/>
          <p:nvPr/>
        </p:nvPicPr>
        <p:blipFill>
          <a:blip r:embed="rId3" cstate="print"/>
          <a:stretch/>
        </p:blipFill>
        <p:spPr>
          <a:xfrm>
            <a:off x="222480" y="1170360"/>
            <a:ext cx="2649960" cy="1821600"/>
          </a:xfrm>
          <a:prstGeom prst="rect">
            <a:avLst/>
          </a:prstGeom>
          <a:ln>
            <a:noFill/>
          </a:ln>
        </p:spPr>
      </p:pic>
      <p:sp>
        <p:nvSpPr>
          <p:cNvPr id="113" name="CustomShape 4"/>
          <p:cNvSpPr/>
          <p:nvPr/>
        </p:nvSpPr>
        <p:spPr>
          <a:xfrm>
            <a:off x="794520" y="2992680"/>
            <a:ext cx="1483200" cy="46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600" b="1" strike="noStrike">
                <a:solidFill>
                  <a:srgbClr val="009900"/>
                </a:solidFill>
                <a:latin typeface="Arial"/>
                <a:ea typeface="DejaVu Sans"/>
              </a:rPr>
              <a:t>bear</a:t>
            </a:r>
            <a:endParaRPr/>
          </a:p>
        </p:txBody>
      </p:sp>
      <p:pic>
        <p:nvPicPr>
          <p:cNvPr id="114" name="Рисунок 113"/>
          <p:cNvPicPr/>
          <p:nvPr/>
        </p:nvPicPr>
        <p:blipFill>
          <a:blip r:embed="rId4" cstate="print"/>
          <a:stretch/>
        </p:blipFill>
        <p:spPr>
          <a:xfrm>
            <a:off x="6126480" y="1099440"/>
            <a:ext cx="2720520" cy="1880280"/>
          </a:xfrm>
          <a:prstGeom prst="rect">
            <a:avLst/>
          </a:prstGeom>
          <a:ln>
            <a:noFill/>
          </a:ln>
        </p:spPr>
      </p:pic>
      <p:sp>
        <p:nvSpPr>
          <p:cNvPr id="115" name="CustomShape 5"/>
          <p:cNvSpPr/>
          <p:nvPr/>
        </p:nvSpPr>
        <p:spPr>
          <a:xfrm>
            <a:off x="7149960" y="2980440"/>
            <a:ext cx="879480" cy="46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600" b="1" strike="noStrike">
                <a:solidFill>
                  <a:srgbClr val="009900"/>
                </a:solidFill>
                <a:latin typeface="Arial"/>
                <a:ea typeface="DejaVu Sans"/>
              </a:rPr>
              <a:t>fox</a:t>
            </a:r>
            <a:endParaRPr/>
          </a:p>
        </p:txBody>
      </p:sp>
      <p:pic>
        <p:nvPicPr>
          <p:cNvPr id="116" name="Рисунок 115"/>
          <p:cNvPicPr/>
          <p:nvPr/>
        </p:nvPicPr>
        <p:blipFill>
          <a:blip r:embed="rId5" cstate="print"/>
          <a:stretch/>
        </p:blipFill>
        <p:spPr>
          <a:xfrm>
            <a:off x="3330000" y="1136520"/>
            <a:ext cx="2647440" cy="1978560"/>
          </a:xfrm>
          <a:prstGeom prst="rect">
            <a:avLst/>
          </a:prstGeom>
          <a:ln>
            <a:noFill/>
          </a:ln>
        </p:spPr>
      </p:pic>
      <p:sp>
        <p:nvSpPr>
          <p:cNvPr id="117" name="CustomShape 6"/>
          <p:cNvSpPr/>
          <p:nvPr/>
        </p:nvSpPr>
        <p:spPr>
          <a:xfrm>
            <a:off x="4066920" y="3023640"/>
            <a:ext cx="1483200" cy="46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600" b="1" strike="noStrike">
                <a:solidFill>
                  <a:srgbClr val="009900"/>
                </a:solidFill>
                <a:latin typeface="Arial"/>
                <a:ea typeface="DejaVu Sans"/>
              </a:rPr>
              <a:t>wolf</a:t>
            </a:r>
            <a:endParaRPr/>
          </a:p>
        </p:txBody>
      </p:sp>
      <p:pic>
        <p:nvPicPr>
          <p:cNvPr id="118" name="Рисунок 117"/>
          <p:cNvPicPr/>
          <p:nvPr/>
        </p:nvPicPr>
        <p:blipFill>
          <a:blip r:embed="rId6" cstate="print"/>
          <a:stretch/>
        </p:blipFill>
        <p:spPr>
          <a:xfrm>
            <a:off x="182160" y="3487320"/>
            <a:ext cx="2772720" cy="2304000"/>
          </a:xfrm>
          <a:prstGeom prst="rect">
            <a:avLst/>
          </a:prstGeom>
          <a:ln>
            <a:noFill/>
          </a:ln>
        </p:spPr>
      </p:pic>
      <p:sp>
        <p:nvSpPr>
          <p:cNvPr id="119" name="CustomShape 7"/>
          <p:cNvSpPr/>
          <p:nvPr/>
        </p:nvSpPr>
        <p:spPr>
          <a:xfrm>
            <a:off x="1096560" y="5699880"/>
            <a:ext cx="879480" cy="46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600" b="1" strike="noStrike">
                <a:solidFill>
                  <a:srgbClr val="009900"/>
                </a:solidFill>
                <a:latin typeface="Arial"/>
                <a:ea typeface="DejaVu Sans"/>
              </a:rPr>
              <a:t>hare</a:t>
            </a:r>
            <a:endParaRPr/>
          </a:p>
        </p:txBody>
      </p:sp>
      <p:pic>
        <p:nvPicPr>
          <p:cNvPr id="120" name="Рисунок 119"/>
          <p:cNvPicPr/>
          <p:nvPr/>
        </p:nvPicPr>
        <p:blipFill>
          <a:blip r:embed="rId7" cstate="print"/>
          <a:stretch/>
        </p:blipFill>
        <p:spPr>
          <a:xfrm>
            <a:off x="3491640" y="3456720"/>
            <a:ext cx="2383200" cy="2383200"/>
          </a:xfrm>
          <a:prstGeom prst="rect">
            <a:avLst/>
          </a:prstGeom>
          <a:ln>
            <a:noFill/>
          </a:ln>
        </p:spPr>
      </p:pic>
      <p:sp>
        <p:nvSpPr>
          <p:cNvPr id="121" name="CustomShape 8"/>
          <p:cNvSpPr/>
          <p:nvPr/>
        </p:nvSpPr>
        <p:spPr>
          <a:xfrm>
            <a:off x="4092120" y="5684040"/>
            <a:ext cx="879480" cy="67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600" b="1" strike="noStrike">
                <a:solidFill>
                  <a:srgbClr val="009900"/>
                </a:solidFill>
                <a:latin typeface="Arial"/>
                <a:ea typeface="DejaVu Sans"/>
              </a:rPr>
              <a:t>deer</a:t>
            </a:r>
            <a:endParaRPr/>
          </a:p>
        </p:txBody>
      </p:sp>
      <p:pic>
        <p:nvPicPr>
          <p:cNvPr id="122" name="Рисунок 121"/>
          <p:cNvPicPr/>
          <p:nvPr/>
        </p:nvPicPr>
        <p:blipFill>
          <a:blip r:embed="rId8" cstate="print"/>
          <a:stretch/>
        </p:blipFill>
        <p:spPr>
          <a:xfrm>
            <a:off x="6070680" y="3572280"/>
            <a:ext cx="2757600" cy="2095920"/>
          </a:xfrm>
          <a:prstGeom prst="rect">
            <a:avLst/>
          </a:prstGeom>
          <a:ln>
            <a:noFill/>
          </a:ln>
        </p:spPr>
      </p:pic>
      <p:sp>
        <p:nvSpPr>
          <p:cNvPr id="123" name="CustomShape 9"/>
          <p:cNvSpPr/>
          <p:nvPr/>
        </p:nvSpPr>
        <p:spPr>
          <a:xfrm>
            <a:off x="6683040" y="5668920"/>
            <a:ext cx="1704600" cy="46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600" b="1" strike="noStrike">
                <a:solidFill>
                  <a:srgbClr val="009900"/>
                </a:solidFill>
                <a:latin typeface="Arial"/>
                <a:ea typeface="DejaVu Sans"/>
              </a:rPr>
              <a:t>moose</a:t>
            </a:r>
            <a:endParaRPr/>
          </a:p>
        </p:txBody>
      </p:sp>
      <p:sp>
        <p:nvSpPr>
          <p:cNvPr id="124" name="CustomShape 10"/>
          <p:cNvSpPr/>
          <p:nvPr/>
        </p:nvSpPr>
        <p:spPr>
          <a:xfrm>
            <a:off x="253440" y="214200"/>
            <a:ext cx="8748720" cy="40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200" b="1" strike="noStrike">
                <a:solidFill>
                  <a:srgbClr val="009900"/>
                </a:solidFill>
                <a:latin typeface="Arial"/>
                <a:ea typeface="DejaVu Sans"/>
              </a:rPr>
              <a:t>Помнишь ли ты, кто из них не водится в Крымском лесу?</a:t>
            </a:r>
            <a:endParaRPr/>
          </a:p>
        </p:txBody>
      </p:sp>
      <p:sp>
        <p:nvSpPr>
          <p:cNvPr id="125" name="CustomShape 11"/>
          <p:cNvSpPr/>
          <p:nvPr/>
        </p:nvSpPr>
        <p:spPr>
          <a:xfrm>
            <a:off x="520200" y="6301440"/>
            <a:ext cx="8208360" cy="40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200" b="1" strike="noStrike">
                <a:solidFill>
                  <a:srgbClr val="009900"/>
                </a:solidFill>
                <a:latin typeface="Arial"/>
                <a:ea typeface="DejaVu Sans"/>
              </a:rPr>
              <a:t>Конечно bear, wolf.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357120" y="214200"/>
            <a:ext cx="8217720" cy="163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CustomShape 2"/>
          <p:cNvSpPr/>
          <p:nvPr/>
        </p:nvSpPr>
        <p:spPr>
          <a:xfrm>
            <a:off x="706680" y="214200"/>
            <a:ext cx="7868160" cy="79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" name="CustomShape 3"/>
          <p:cNvSpPr/>
          <p:nvPr/>
        </p:nvSpPr>
        <p:spPr>
          <a:xfrm>
            <a:off x="261360" y="214200"/>
            <a:ext cx="8740800" cy="79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200" b="1" strike="noStrike">
                <a:solidFill>
                  <a:srgbClr val="009900"/>
                </a:solidFill>
                <a:latin typeface="Arial"/>
                <a:ea typeface="DejaVu Sans"/>
              </a:rPr>
              <a:t>Ежик Hedgehog приготовил тебе задание: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200" b="1" strike="noStrike">
                <a:solidFill>
                  <a:srgbClr val="009900"/>
                </a:solidFill>
                <a:latin typeface="Arial"/>
                <a:ea typeface="DejaVu Sans"/>
              </a:rPr>
              <a:t>Определи чьи это следы в лесу</a:t>
            </a:r>
            <a:endParaRPr/>
          </a:p>
        </p:txBody>
      </p:sp>
      <p:pic>
        <p:nvPicPr>
          <p:cNvPr id="129" name="Рисунок 128"/>
          <p:cNvPicPr/>
          <p:nvPr/>
        </p:nvPicPr>
        <p:blipFill>
          <a:blip r:embed="rId2" cstate="print"/>
          <a:stretch/>
        </p:blipFill>
        <p:spPr>
          <a:xfrm>
            <a:off x="0" y="1166760"/>
            <a:ext cx="9143280" cy="5714640"/>
          </a:xfrm>
          <a:prstGeom prst="rect">
            <a:avLst/>
          </a:prstGeom>
          <a:ln>
            <a:noFill/>
          </a:ln>
        </p:spPr>
      </p:pic>
      <p:sp>
        <p:nvSpPr>
          <p:cNvPr id="130" name="CustomShape 4"/>
          <p:cNvSpPr/>
          <p:nvPr/>
        </p:nvSpPr>
        <p:spPr>
          <a:xfrm>
            <a:off x="314640" y="6360840"/>
            <a:ext cx="8748720" cy="40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200" b="1" strike="noStrike">
                <a:solidFill>
                  <a:srgbClr val="009900"/>
                </a:solidFill>
                <a:latin typeface="Arial"/>
                <a:ea typeface="DejaVu Sans"/>
              </a:rPr>
              <a:t>Ответы: wolf, hare, deer, squirrel </a:t>
            </a:r>
            <a:endParaRPr/>
          </a:p>
        </p:txBody>
      </p:sp>
      <p:pic>
        <p:nvPicPr>
          <p:cNvPr id="131" name="Рисунок 130"/>
          <p:cNvPicPr/>
          <p:nvPr/>
        </p:nvPicPr>
        <p:blipFill>
          <a:blip r:embed="rId3" cstate="print"/>
          <a:stretch/>
        </p:blipFill>
        <p:spPr>
          <a:xfrm>
            <a:off x="3134160" y="1162080"/>
            <a:ext cx="2773080" cy="2090880"/>
          </a:xfrm>
          <a:prstGeom prst="rect">
            <a:avLst/>
          </a:prstGeom>
          <a:ln>
            <a:noFill/>
          </a:ln>
        </p:spPr>
      </p:pic>
      <p:pic>
        <p:nvPicPr>
          <p:cNvPr id="132" name="Рисунок 131"/>
          <p:cNvPicPr/>
          <p:nvPr/>
        </p:nvPicPr>
        <p:blipFill>
          <a:blip r:embed="rId4" cstate="print"/>
          <a:stretch/>
        </p:blipFill>
        <p:spPr>
          <a:xfrm>
            <a:off x="314640" y="3933360"/>
            <a:ext cx="1989360" cy="1989360"/>
          </a:xfrm>
          <a:prstGeom prst="rect">
            <a:avLst/>
          </a:prstGeom>
          <a:ln>
            <a:noFill/>
          </a:ln>
        </p:spPr>
      </p:pic>
      <p:pic>
        <p:nvPicPr>
          <p:cNvPr id="133" name="Рисунок 132"/>
          <p:cNvPicPr/>
          <p:nvPr/>
        </p:nvPicPr>
        <p:blipFill>
          <a:blip r:embed="rId5" cstate="print"/>
          <a:stretch/>
        </p:blipFill>
        <p:spPr>
          <a:xfrm>
            <a:off x="2446920" y="4017960"/>
            <a:ext cx="2037960" cy="1745640"/>
          </a:xfrm>
          <a:prstGeom prst="rect">
            <a:avLst/>
          </a:prstGeom>
          <a:ln>
            <a:noFill/>
          </a:ln>
        </p:spPr>
      </p:pic>
      <p:pic>
        <p:nvPicPr>
          <p:cNvPr id="134" name="Рисунок 133"/>
          <p:cNvPicPr/>
          <p:nvPr/>
        </p:nvPicPr>
        <p:blipFill>
          <a:blip r:embed="rId6" cstate="print"/>
          <a:stretch/>
        </p:blipFill>
        <p:spPr>
          <a:xfrm>
            <a:off x="4852440" y="3871440"/>
            <a:ext cx="2011680" cy="2011680"/>
          </a:xfrm>
          <a:prstGeom prst="rect">
            <a:avLst/>
          </a:prstGeom>
          <a:ln>
            <a:noFill/>
          </a:ln>
        </p:spPr>
      </p:pic>
      <p:pic>
        <p:nvPicPr>
          <p:cNvPr id="135" name="Рисунок 134"/>
          <p:cNvPicPr/>
          <p:nvPr/>
        </p:nvPicPr>
        <p:blipFill>
          <a:blip r:embed="rId7" cstate="print"/>
          <a:stretch/>
        </p:blipFill>
        <p:spPr>
          <a:xfrm>
            <a:off x="7006320" y="3871440"/>
            <a:ext cx="2184840" cy="2288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357120" y="214200"/>
            <a:ext cx="8217720" cy="163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" name="CustomShape 2"/>
          <p:cNvSpPr/>
          <p:nvPr/>
        </p:nvSpPr>
        <p:spPr>
          <a:xfrm>
            <a:off x="706680" y="214200"/>
            <a:ext cx="7868160" cy="79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" name="CustomShape 3"/>
          <p:cNvSpPr/>
          <p:nvPr/>
        </p:nvSpPr>
        <p:spPr>
          <a:xfrm>
            <a:off x="445680" y="214200"/>
            <a:ext cx="8556480" cy="45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strike="noStrike">
                <a:solidFill>
                  <a:srgbClr val="009900"/>
                </a:solidFill>
                <a:latin typeface="Arial"/>
                <a:ea typeface="DejaVu Sans"/>
              </a:rPr>
              <a:t>ЛЕС - НАШ ДРУГ</a:t>
            </a:r>
            <a:endParaRPr/>
          </a:p>
        </p:txBody>
      </p:sp>
      <p:pic>
        <p:nvPicPr>
          <p:cNvPr id="139" name="Рисунок 138"/>
          <p:cNvPicPr/>
          <p:nvPr/>
        </p:nvPicPr>
        <p:blipFill>
          <a:blip r:embed="rId2" cstate="print"/>
          <a:stretch/>
        </p:blipFill>
        <p:spPr>
          <a:xfrm>
            <a:off x="0" y="1143000"/>
            <a:ext cx="9142920" cy="5713920"/>
          </a:xfrm>
          <a:prstGeom prst="rect">
            <a:avLst/>
          </a:prstGeom>
          <a:ln>
            <a:noFill/>
          </a:ln>
        </p:spPr>
      </p:pic>
      <p:sp>
        <p:nvSpPr>
          <p:cNvPr id="140" name="CustomShape 4"/>
          <p:cNvSpPr/>
          <p:nvPr/>
        </p:nvSpPr>
        <p:spPr>
          <a:xfrm>
            <a:off x="3871440" y="1143000"/>
            <a:ext cx="5271840" cy="561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200" b="1" strike="noStrike">
                <a:solidFill>
                  <a:srgbClr val="009900"/>
                </a:solidFill>
                <a:latin typeface="Arial"/>
                <a:ea typeface="DejaVu Sans"/>
              </a:rPr>
              <a:t>Лес - это наш друг. </a:t>
            </a:r>
            <a:endParaRPr/>
          </a:p>
          <a:p>
            <a:pPr>
              <a:lnSpc>
                <a:spcPct val="100000"/>
              </a:lnSpc>
            </a:pPr>
            <a:r>
              <a:rPr lang="ru-RU" sz="2200" b="1" strike="noStrike">
                <a:solidFill>
                  <a:srgbClr val="009900"/>
                </a:solidFill>
                <a:latin typeface="Arial"/>
                <a:ea typeface="DejaVu Sans"/>
              </a:rPr>
              <a:t>Лес — живой.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2200" b="1" strike="noStrike">
                <a:solidFill>
                  <a:srgbClr val="009900"/>
                </a:solidFill>
                <a:latin typeface="Arial"/>
                <a:ea typeface="DejaVu Sans"/>
              </a:rPr>
              <a:t>И как всему живому, ему необходимо солнце, которое дарит тепло и свет, вода и почва для роста растений и жизни животных, чистый воздух, а еще покой и тишина.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2200" b="1" strike="noStrike">
                <a:solidFill>
                  <a:srgbClr val="009900"/>
                </a:solidFill>
                <a:latin typeface="Arial"/>
                <a:ea typeface="DejaVu Sans"/>
              </a:rPr>
              <a:t>Люди часто не задумываются о том, как легко могут нанести вред лесу и его обитателям.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2200" b="1" strike="noStrike">
                <a:solidFill>
                  <a:srgbClr val="009900"/>
                </a:solidFill>
                <a:latin typeface="Arial"/>
                <a:ea typeface="DejaVu Sans"/>
              </a:rPr>
              <a:t>Для того, чтоб наша планета была здоровой, необходимо беречь лес.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41" name="Рисунок 140"/>
          <p:cNvPicPr/>
          <p:nvPr/>
        </p:nvPicPr>
        <p:blipFill>
          <a:blip r:embed="rId3" cstate="print"/>
          <a:stretch/>
        </p:blipFill>
        <p:spPr>
          <a:xfrm>
            <a:off x="0" y="1437120"/>
            <a:ext cx="3870720" cy="5420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247</Words>
  <Application>Microsoft Office PowerPoint</Application>
  <PresentationFormat>Экран (4:3)</PresentationFormat>
  <Paragraphs>48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такие звери?</dc:title>
  <dc:creator>Пользователь2</dc:creator>
  <cp:lastModifiedBy>Пользователь2</cp:lastModifiedBy>
  <cp:revision>145</cp:revision>
  <dcterms:modified xsi:type="dcterms:W3CDTF">2021-03-25T15:44:41Z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XPowerLiteLastOptimized">
    <vt:lpwstr>665905</vt:lpwstr>
  </property>
  <property fmtid="{D5CDD505-2E9C-101B-9397-08002B2CF9AE}" pid="8" name="NXPowerLiteSettings">
    <vt:lpwstr>F6000400038000</vt:lpwstr>
  </property>
  <property fmtid="{D5CDD505-2E9C-101B-9397-08002B2CF9AE}" pid="9" name="NXPowerLiteVersion">
    <vt:lpwstr>D4.3.1</vt:lpwstr>
  </property>
  <property fmtid="{D5CDD505-2E9C-101B-9397-08002B2CF9AE}" pid="10" name="Notes">
    <vt:i4>0</vt:i4>
  </property>
  <property fmtid="{D5CDD505-2E9C-101B-9397-08002B2CF9AE}" pid="11" name="PresentationFormat">
    <vt:lpwstr>Экран (4:3)</vt:lpwstr>
  </property>
  <property fmtid="{D5CDD505-2E9C-101B-9397-08002B2CF9AE}" pid="12" name="ScaleCrop">
    <vt:bool>false</vt:bool>
  </property>
  <property fmtid="{D5CDD505-2E9C-101B-9397-08002B2CF9AE}" pid="13" name="ShareDoc">
    <vt:bool>false</vt:bool>
  </property>
  <property fmtid="{D5CDD505-2E9C-101B-9397-08002B2CF9AE}" pid="14" name="Slides">
    <vt:i4>20</vt:i4>
  </property>
</Properties>
</file>