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Стажевые показатели</c:v>
                </c:pt>
              </c:strCache>
            </c:strRef>
          </c:tx>
          <c:dLbls>
            <c:dLbl>
              <c:idx val="0"/>
              <c:layout>
                <c:manualLayout>
                  <c:x val="1.473938240578633E-2"/>
                  <c:y val="-3.4927189160052184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3.7937834493485471E-2"/>
                  <c:y val="1.9317298077991336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5713771266794151E-2"/>
                  <c:y val="4.018740716052141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0.18541869833393043"/>
                </c:manualLayout>
              </c:layout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свыше 30 </a:t>
                    </a:r>
                    <a:r>
                      <a:rPr lang="ru-RU" dirty="0" smtClean="0"/>
                      <a:t>лет;3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5-10 лет</c:v>
                </c:pt>
                <c:pt idx="2">
                  <c:v>до 15 лет</c:v>
                </c:pt>
                <c:pt idx="3">
                  <c:v>15- 30 лет</c:v>
                </c:pt>
                <c:pt idx="4">
                  <c:v>свыше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</c:v>
                </c:pt>
              </c:strCache>
            </c:strRef>
          </c:tx>
          <c:dLbls>
            <c:dLbl>
              <c:idx val="0"/>
              <c:layout>
                <c:manualLayout>
                  <c:x val="-5.1069047883568496E-2"/>
                  <c:y val="0.11438702991334285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2.249194533940682E-3"/>
                  <c:y val="-0.1459117389734476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/>
                      <a:t>сред-специальное</a:t>
                    </a:r>
                    <a:r>
                      <a:rPr lang="ru-RU" sz="1200" dirty="0"/>
                      <a:t>; </a:t>
                    </a:r>
                    <a:r>
                      <a:rPr lang="ru-RU" sz="1200" dirty="0" smtClean="0"/>
                      <a:t>11</a:t>
                    </a:r>
                    <a:endParaRPr lang="ru-RU" sz="1200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сред-специальное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</c:v>
                </c:pt>
              </c:strCache>
            </c:strRef>
          </c:tx>
          <c:dLbls>
            <c:dLbl>
              <c:idx val="1"/>
              <c:layout>
                <c:manualLayout>
                  <c:x val="0.10087577658587663"/>
                  <c:y val="-1.2915081174318943E-4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4102369533881574E-2"/>
                  <c:y val="-8.5997104941535424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Высшая категория </c:v>
                </c:pt>
                <c:pt idx="1">
                  <c:v>первая категория</c:v>
                </c:pt>
                <c:pt idx="2">
                  <c:v>соответсвует должности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Заболеваемость </a:t>
            </a:r>
            <a:r>
              <a:rPr lang="ru-RU" dirty="0"/>
              <a:t>на </a:t>
            </a:r>
            <a:r>
              <a:rPr lang="ru-RU" dirty="0" smtClean="0"/>
              <a:t>1-го </a:t>
            </a:r>
            <a:r>
              <a:rPr lang="ru-RU" dirty="0"/>
              <a:t>ребенка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на 1го ребенка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2E22E-B8CE-4E40-877A-9402486FFDF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2707-EDB1-4E1E-B735-C46DB644F3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9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6043-3F14-4045-B4AB-15539614134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D05B-380C-45B7-BE07-57606ADF1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hyperlink" Target="https://goo.gl/maps/5F19D2xNxL1DAMzcA" TargetMode="External"/><Relationship Id="rId7" Type="http://schemas.openxmlformats.org/officeDocument/2006/relationships/hyperlink" Target="https://vk.com/club190360976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bdou68.edummr.ru/" TargetMode="External"/><Relationship Id="rId11" Type="http://schemas.openxmlformats.org/officeDocument/2006/relationships/hyperlink" Target="https://m.facebook.com/profile.php?id=100010701216057" TargetMode="External"/><Relationship Id="rId5" Type="http://schemas.openxmlformats.org/officeDocument/2006/relationships/hyperlink" Target="https://goo.gl/maps/d9Hijkyt7gvhSXJz5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goo.gl/maps/NLwWde98YJVxC21K8" TargetMode="External"/><Relationship Id="rId9" Type="http://schemas.openxmlformats.org/officeDocument/2006/relationships/hyperlink" Target="https://www.instagram.com/galina_mitskevich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mbdou68.edummr.ru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mbdou68.edummr.ru/%d1%81%d1%82%d1%80%d0%b0%d0%bd%d0%b8%d1%86%d0%b0-%d0%bc%d0%b5%d1%82%d0%be%d0%b4%d0%b8%d1%81%d1%82%d0%b0-%d0%b4%d0%be%d1%83" TargetMode="External"/><Relationship Id="rId10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mbdou68.edummr.ru/?page_id=1658" TargetMode="External"/><Relationship Id="rId7" Type="http://schemas.openxmlformats.org/officeDocument/2006/relationships/hyperlink" Target="http://mbdou68.edummr.ru/?page_id=17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slide" Target="slide4.xml"/><Relationship Id="rId5" Type="http://schemas.openxmlformats.org/officeDocument/2006/relationships/hyperlink" Target="http://mbdou68.edummr.ru/?page_id=1678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mbdou68.edummr.ru/?page_id=23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bdou68.edummr.ru/wp-content/uploads/2018/02/&#1054;&#1073;&#1088;&#1072;&#1079;&#1086;&#1074;&#1072;&#1090;&#1077;&#1083;&#1100;&#1085;&#1072;&#1103;-&#1087;&#1088;&#1086;&#1075;&#1088;&#1072;&#1084;&#1084;&#107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№68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«Лукоморье»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Публичный доклад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2019-2020 год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5696" y="1196752"/>
            <a:ext cx="5616624" cy="401430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</p:pic>
      <p:sp>
        <p:nvSpPr>
          <p:cNvPr id="11" name="TextBox 10"/>
          <p:cNvSpPr txBox="1"/>
          <p:nvPr/>
        </p:nvSpPr>
        <p:spPr>
          <a:xfrm>
            <a:off x="8675948" y="6457890"/>
            <a:ext cx="936104" cy="40011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ОРГАНИЗАЦИЯ ОЗДОРОВИТЕЛЬНОЙ РАБОТЫ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Систематические мероприятия по закаливанию (подвижные игры на свежем воздухе, воздушные и солнечные ванны в теплый период года, мытье рук и лица холодной водой из крана, обливание стоп холодной водой (теплый период), гимнастика пробуждения, проветривание помещений, контроль за качеством питания, витаминизация пищи, контроль за санитарным состоянием помещений.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6369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воспитателей и родителей работе с часто болеющими детьми.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вопросов охраны жизни и укрепления здоровья детей как физического, так и психического</a:t>
            </a:r>
            <a:endParaRPr lang="ru-RU" sz="1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57800" y="3356992"/>
            <a:ext cx="40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изкультурные занятия, прогулки, утренняя гимнастика, закаливание детей средствами природы (солнце, воздух и вода), беседы с детьми и родителями.</a:t>
            </a:r>
          </a:p>
        </p:txBody>
      </p:sp>
      <p:pic>
        <p:nvPicPr>
          <p:cNvPr id="10" name="Picture 2" descr="http://mbdou68.edummr.ru/wp-content/uploads/2018/11/IMG-20181125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3113140" cy="175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1" name="Picture 4" descr="http://mbdou68.edummr.ru/wp-content/uploads/2018/11/IMG-20181111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1822465" cy="242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threePt" dir="t"/>
          </a:scene3d>
        </p:spPr>
      </p:pic>
      <p:pic>
        <p:nvPicPr>
          <p:cNvPr id="1026" name="Picture 2" descr="F:\IMG-20190625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736304" cy="27363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676456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8864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РАБОТА С РОДИТЕЛЯМИ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836712"/>
            <a:ext cx="5456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268760"/>
            <a:ext cx="4572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- спортивные и музыкальные досуги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- конкурсы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- выставки</a:t>
            </a:r>
          </a:p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- мастер - классы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2" descr="http://mbdou68.edummr.ru/wp-content/uploads/2019/02/IMG-20190224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942954" cy="220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7" name="Picture 4" descr="http://mbdou68.edummr.ru/wp-content/uploads/2019/02/IMG-20190224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9" y="3933056"/>
            <a:ext cx="2975687" cy="223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8" name="Picture 6" descr="http://mbdou68.edummr.ru/wp-content/uploads/2019/03/IMG-20190308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828" y="2852936"/>
            <a:ext cx="307234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75856" y="623731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07904" y="6309320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Досуг: «Мой папа- герой»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50851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Праздничный концерт 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«Мамы разные бывают»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60212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«День Защитника Отечества»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НАШИ ДОСТИЖЕНИЯ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САД\Коллект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1698371" cy="2448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556792"/>
            <a:ext cx="29158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Окружной фестиваль талантов «Звездный калейдоскоп 2020»</a:t>
            </a:r>
          </a:p>
        </p:txBody>
      </p:sp>
      <p:pic>
        <p:nvPicPr>
          <p:cNvPr id="2051" name="Picture 3" descr="G:\САД\Коллектив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1838608" cy="254844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2492896"/>
            <a:ext cx="30243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декоративно – прикладного творчества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«Рождественские кружева 2020»</a:t>
            </a:r>
          </a:p>
        </p:txBody>
      </p:sp>
      <p:pic>
        <p:nvPicPr>
          <p:cNvPr id="2052" name="Picture 4" descr="G:\САД\Коллектив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052736"/>
            <a:ext cx="1818288" cy="25202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3645024"/>
            <a:ext cx="241176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декоративно- прикладного творчества и изобразительного искусства «Зимушка -зима 2020»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52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347864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79912" y="6309320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005064"/>
            <a:ext cx="1749648" cy="249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861048"/>
            <a:ext cx="1584176" cy="281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5085184"/>
            <a:ext cx="1800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посвященный «75-летию Победы»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4293096"/>
            <a:ext cx="230425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Спартакиада среди детей старшего дошкольного возраста среди дошкольных учреждений городского округа Мытищи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ОТКРЫТЫЕ МЕРОПРИЯТИЯ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bdou68.edummr.ru/wp-content/uploads/2019/05/IMG-20190510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2160240" cy="1903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 descr="http://mbdou68.edummr.ru/wp-content/uploads/2019/05/IMG-20190510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9736" y="4320329"/>
            <a:ext cx="2358288" cy="20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8" descr="http://mbdou68.edummr.ru/wp-content/uploads/2019/04/IMG-20190428-WA008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224578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75656" y="1196752"/>
            <a:ext cx="4788024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января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Окружное методическое объединение для музыкальных руководителей детских садов на тему : «Формирование певческих умений и навыков у детей старшего дошкольного возраста посредством музыкальных игр»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708920"/>
            <a:ext cx="4320480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ноября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Окружное методическое объединение для руководителей детских садов на тему 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Совершенствование работы по созданию условий развития детей в соответствии с их возрастными особенностями и склонностями, развитие способностей и творческого потенциала»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4941168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февраля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«День открытых дверей»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140968"/>
            <a:ext cx="35283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«День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ащитника Отечества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32440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86003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9208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39" y="1988841"/>
          <a:ext cx="3960441" cy="2176870"/>
        </p:xfrm>
        <a:graphic>
          <a:graphicData uri="http://schemas.openxmlformats.org/drawingml/2006/table">
            <a:tbl>
              <a:tblPr/>
              <a:tblGrid>
                <a:gridCol w="451189"/>
                <a:gridCol w="844956"/>
                <a:gridCol w="1282180"/>
                <a:gridCol w="1382116"/>
              </a:tblGrid>
              <a:tr h="897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заболеваемости на одного ребенка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часто болеющих детей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 чел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115618" y="4653136"/>
          <a:ext cx="4536504" cy="1848636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247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2015-5016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38164" y="2116183"/>
          <a:ext cx="3870705" cy="27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РЕЗУЛЬТАТИВНОСТЬ РЕАЛИЗАЦИИ ЗДОРОВЬЕСБЕРЕГАЮЩИХ ТЕХНОЛОГИЙ ПРИ ОСУЩЕСТВЛЕНИИ ВОСПИТАТЕЛЬНОГО ПРОЦЕССА</a:t>
            </a:r>
          </a:p>
          <a:p>
            <a:pPr algn="ctr"/>
            <a:r>
              <a:rPr lang="ru-RU" sz="24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ЗА 2019-2020 УЧЕБНЫЙ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084168" y="616530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16216" y="6237312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4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ОБРАЗОВАТЕЛЬНЫЕ УСЛУГИ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4126" y="476672"/>
            <a:ext cx="585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Бесплатные кружки </a:t>
            </a: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адресу : город Мытищи, улица Стрелковая строение 19</a:t>
            </a:r>
            <a:endParaRPr lang="ru-RU" sz="1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72816"/>
          <a:ext cx="8330454" cy="1625248"/>
        </p:xfrm>
        <a:graphic>
          <a:graphicData uri="http://schemas.openxmlformats.org/drawingml/2006/table">
            <a:tbl>
              <a:tblPr/>
              <a:tblGrid>
                <a:gridCol w="2776818"/>
                <a:gridCol w="2776818"/>
                <a:gridCol w="2776818"/>
              </a:tblGrid>
              <a:tr h="141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кружка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«Добрый мир»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 и подготовительная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«Умелые ручки»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«Вокал»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«Цветная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радуга»</a:t>
                      </a:r>
                      <a:endParaRPr lang="ru-RU" sz="11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Эколята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 и подготовительная группы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«Разговор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правильном питании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725296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02027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80312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3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4365104"/>
          <a:ext cx="8330454" cy="1537882"/>
        </p:xfrm>
        <a:graphic>
          <a:graphicData uri="http://schemas.openxmlformats.org/drawingml/2006/table">
            <a:tbl>
              <a:tblPr/>
              <a:tblGrid>
                <a:gridCol w="2776818"/>
                <a:gridCol w="2776818"/>
                <a:gridCol w="2776818"/>
              </a:tblGrid>
              <a:tr h="25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Арлекино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Самоделкин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Туристята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«Юные натуралисты»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i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 и подготовительная группы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«Разговор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правильном питании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73024" y="3429000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адресу: город Мытищи, проезд Институтский 4-й, строение 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221088"/>
          <a:ext cx="8373290" cy="1662577"/>
        </p:xfrm>
        <a:graphic>
          <a:graphicData uri="http://schemas.openxmlformats.org/drawingml/2006/table">
            <a:tbl>
              <a:tblPr/>
              <a:tblGrid>
                <a:gridCol w="2631571"/>
                <a:gridCol w="2768132"/>
                <a:gridCol w="2973587"/>
              </a:tblGrid>
              <a:tr h="25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кружка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«Веселый английский» 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«Белая ладья»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«Песочная терапия»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2-я младшая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Каратэ»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Средняя и младшая 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«Топ  - Хлоп»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Старшая и подготовительная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484782"/>
          <a:ext cx="8373290" cy="1584177"/>
        </p:xfrm>
        <a:graphic>
          <a:graphicData uri="http://schemas.openxmlformats.org/drawingml/2006/table">
            <a:tbl>
              <a:tblPr/>
              <a:tblGrid>
                <a:gridCol w="2631571"/>
                <a:gridCol w="2768132"/>
                <a:gridCol w="2973587"/>
              </a:tblGrid>
              <a:tr h="24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кружка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«Веселый английский» 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«Песочная терапия»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2-я младшая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Каратэ»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Средняя и младшая 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«Ритмика»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Средняя и старшая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err="1">
                          <a:latin typeface="Times New Roman"/>
                          <a:ea typeface="Times New Roman"/>
                          <a:cs typeface="Times New Roman"/>
                        </a:rPr>
                        <a:t>Тестопластика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Младшая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63688" y="33265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Платные кружки 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адресу : по адресу: город Мытищи, улица Стрелковая строение 19</a:t>
            </a:r>
            <a:endParaRPr lang="ru-RU" sz="1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28498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адресу: город Мытищи, проезд Институтский 4-й, строение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ЗАДАЧИ НА 2020 - 2021 УЧЕБНЫЙ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630019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и совершенствование игрового опыта детей, обеспечение 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физического благополучия.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творчества, формирование основ безопасного поведения воспитанников в быту, социуме, природе. 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внедрение информационного обеспечения, позволяющего в электронной форме создавать образовательные ресурсы, проводить мониторинг и фиксировать результаты освоения основной общеобразовательной программы дошкольного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437112"/>
            <a:ext cx="399593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условий развития детей в соответствии с их возрастными и индивидуальными особенностями и склонностями (в том числе ограниченные возможности здоровья), развитие способностей и творческого потенциала каждого ребенка.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149080"/>
            <a:ext cx="349188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патриотических чувств у дошкольников через национальную культуру и преемственность поколений</a:t>
            </a:r>
            <a:r>
              <a:rPr lang="ru-RU" sz="1600" b="1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3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260648"/>
            <a:ext cx="419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ФИНАНСОВЫЕ РЕСУРСЫ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64704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Финансово-хозяйственная деятельность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за счет городского бюджета, за счет организации дополнительных платных образовательных  услуг.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44824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Приобретенное оборудование за 2019-2020 учебный год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счет средств, полученных от организации  дополнительных платных  образовательных услуг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35293" b="-52174"/>
          <a:stretch>
            <a:fillRect/>
          </a:stretch>
        </p:blipFill>
        <p:spPr bwMode="auto">
          <a:xfrm>
            <a:off x="6948264" y="1340768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1803"/>
          <a:stretch>
            <a:fillRect/>
          </a:stretch>
        </p:blipFill>
        <p:spPr bwMode="auto">
          <a:xfrm>
            <a:off x="7164288" y="0"/>
            <a:ext cx="1656184" cy="194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36912"/>
            <a:ext cx="2592288" cy="175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9143" r="2285" b="17714"/>
          <a:stretch>
            <a:fillRect/>
          </a:stretch>
        </p:blipFill>
        <p:spPr bwMode="auto">
          <a:xfrm>
            <a:off x="4139952" y="4311191"/>
            <a:ext cx="4536504" cy="254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t="36842"/>
          <a:stretch>
            <a:fillRect/>
          </a:stretch>
        </p:blipFill>
        <p:spPr bwMode="auto">
          <a:xfrm>
            <a:off x="6876256" y="2780928"/>
            <a:ext cx="20522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8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ользователь3\Desktop\Новая папка\IMG_49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1008"/>
            <a:ext cx="4283968" cy="294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3\Desktop\Новая папка\IMG_49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376264" cy="377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ЗАКЛЮЧЕНИЕ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2440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17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mbdou68.edummr.ru/wp-content/uploads/2014/02/%D0%91%D0%B5%D0%B7%D1%8B%D0%BC%D1%8F%D0%BD%D0%BD%D1%8B%D0%B9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439025" cy="49815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4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052736"/>
            <a:ext cx="660648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/>
              <a:t> 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Основными задачами Учреждения являются: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Формирование общей культуры, развитие физических, интеллектуальных, нравственных, эстетических и личностных качеств.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Воспитание с учетом возрастных категорий детей гражданственности, уважения к правам и свободам человека, любви к окружающей природе, Родине, семье.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Осуществление необходимой коррекции недостатков в физическом и (или) психическом развитии воспитанников.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НАВИГАЦИЯ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437112"/>
            <a:ext cx="76328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sz="2400" b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Текст, выделенный  цветом и подчеркиванием, является ссылкой на страницу или файл в интернете и позволяет получить дополнительную информацию!</a:t>
            </a:r>
          </a:p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46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73216"/>
            <a:ext cx="1345474" cy="88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699792" y="5517232"/>
            <a:ext cx="4572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-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картинки являются ссылками – перейдя по ним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вы сможете получить дополнительную информацию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63093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28184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32240" y="6309320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4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СВЕДЕНИЯ ОБ ОБРАЗОВАТЕЛЬНОЙ ОРГАНИЗАЦИИ</a:t>
            </a:r>
            <a:endParaRPr lang="ru-RU" sz="28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1117600"/>
            <a:ext cx="71437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Учреждения: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комбинированного вида детский сад № 68 «Лукоморье».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Сокращенное наименование: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№68 «Лукоморье»</a:t>
            </a:r>
          </a:p>
          <a:p>
            <a:pPr algn="ctr" fontAlgn="base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Учреждения, почтовый  адрес: </a:t>
            </a:r>
          </a:p>
          <a:p>
            <a:pPr algn="ctr" fontAlgn="base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141013, Московская область, городской округ  Мытищи, город Мытищи, </a:t>
            </a:r>
          </a:p>
          <a:p>
            <a:pPr algn="ctr" fontAlgn="base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ул. Стрелковая, строение 19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18570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размещается </a:t>
            </a:r>
          </a:p>
          <a:p>
            <a:pPr algn="ctr" fontAlgn="base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трёх отдельно стоящих зданиях по адресам:</a:t>
            </a:r>
          </a:p>
          <a:p>
            <a:pPr algn="ctr" fontAlgn="base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141013, Московская область, городской округ Мытищи, г.Мытищи ул. Стрелковая, строение 19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141005, Московская область, городской округ Мытищи,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г.Мытищи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проезд  Институтский 4-й, строение 1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141005, Московская область, городской округ Мытищи,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г.Мытищи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ул. 2-я Институтская, дом 24А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Телефоны: 8 (495) 582-21-68, 8(498) 687-39-68, 8(498) 680-91-45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Наш сайт: </a:t>
            </a:r>
            <a:r>
              <a:rPr lang="ru-RU" b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http://mbdou68.edummr.ru</a:t>
            </a: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48464" y="65253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Рисунок 7" descr="Без названия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980728"/>
            <a:ext cx="432048" cy="432048"/>
          </a:xfrm>
          <a:prstGeom prst="rect">
            <a:avLst/>
          </a:prstGeom>
        </p:spPr>
      </p:pic>
      <p:pic>
        <p:nvPicPr>
          <p:cNvPr id="9" name="Рисунок 8" descr="instagram_1057-2227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00392" y="1628800"/>
            <a:ext cx="576064" cy="576064"/>
          </a:xfrm>
          <a:prstGeom prst="rect">
            <a:avLst/>
          </a:prstGeom>
        </p:spPr>
      </p:pic>
      <p:pic>
        <p:nvPicPr>
          <p:cNvPr id="10" name="Рисунок 9" descr="1431658154.jp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56376" y="2276872"/>
            <a:ext cx="864096" cy="86409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6876256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08304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13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СОДЕРЖАНИЕ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2196" y="645789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26642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СВЕДЕНИЯ ОБ ОБРАЗОВАТЕЛЬНОЙ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188641"/>
            <a:ext cx="1118617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4" action="ppaction://hlinksldjump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ГРУППЫ</a:t>
            </a:r>
          </a:p>
          <a:p>
            <a:pPr algn="ctr"/>
            <a:r>
              <a:rPr lang="ru-RU" sz="1600" dirty="0" smtClean="0">
                <a:hlinkClick r:id="rId4" action="ppaction://hlinksldjump"/>
              </a:rPr>
              <a:t/>
            </a:r>
            <a:br>
              <a:rPr lang="ru-RU" sz="1600" dirty="0" smtClean="0">
                <a:hlinkClick r:id="rId4" action="ppaction://hlinksldjump"/>
              </a:rPr>
            </a:b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9876" y="1268760"/>
            <a:ext cx="22614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АДМИНИСТРАЦИЯ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64856" y="1340768"/>
            <a:ext cx="3328155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ПЕДАГОГИЧЕСКИЙ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СОСТАВ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44824"/>
            <a:ext cx="457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ХАРАКТЕРИСТИКА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ПРЕДМЕТНО - РАЗВИВАЮЩЕЙ СРЕДЫ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708920"/>
            <a:ext cx="457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СОДЕРЖАНИЕ И ОСОБЕННОСТИ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ОБРАЗОВАТЕЛЬНОГО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73016"/>
            <a:ext cx="457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ОРГАНИЗАЦИЯ ОЗДОРОВИТЕЛЬНОЙ РАБОТЫ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5603" y="1916832"/>
            <a:ext cx="288591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РАБОТА С РОДИТЕЛЯМИ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956" y="3573016"/>
            <a:ext cx="25984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НАШИ ДОСТИЖЕНИЯ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3966" y="2852936"/>
            <a:ext cx="323960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ОТКРЫТЫЕ МЕРОПРИЯТИЯ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581128"/>
            <a:ext cx="45720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РЕЗУЛЬТАТИВНОСТЬ РЕАЛИЗАЦИИ ЗДОРОВЬЕСБЕРЕГАЮЩИХ ТЕХНОЛОГИЙ ПРИ ОСУЩЕСТВЛЕНИИ ВОСПИТАТЕЛЬНОГО ПРОЦЕССА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ЗА 2019-2020 ГОД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7238" y="4941168"/>
            <a:ext cx="33806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ОБРАЗОВАТЕЛЬНЫЕ УСЛУГИ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077072"/>
            <a:ext cx="39239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ЗАДАЧИ НА 2020 - 2021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6237312"/>
            <a:ext cx="177247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ЗАКЛЮЧЕНИЕ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9569" y="5445224"/>
            <a:ext cx="16006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НАВИГАЦИЯ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3" y="5949280"/>
            <a:ext cx="216024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ФИНАНСОВЫЕ РЕСУРСЫ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"/>
            <a:ext cx="8316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Группы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340768"/>
            <a:ext cx="3995936" cy="23391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pPr algn="ctr">
              <a:buNone/>
            </a:pP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групп по адресу: г. Мытищи, ул. Стрелковая, строение 19 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Вторая раннего возраста  №1 «Белочка» ( 2 - 3  года)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Младшая  №2 «Яблочко»  (  3 - 4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Средняя №3 «Русалочка» ( 4 - 5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Средне – старшая №4  «Звездочка»   (4-6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Подготовительная логопедическая  №5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«Царевна лебедь» ( 6 - 7 лет)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одготовительная  №6 «Умный кот»   ( 6-7 лет)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20688"/>
            <a:ext cx="49685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МБДОУ № 68 «Лукоморье»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функционируют  15 групп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0968"/>
            <a:ext cx="5148064" cy="2354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групп по адресу: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Мытищи, проезд Институтский 4-й, строение  1:</a:t>
            </a:r>
          </a:p>
          <a:p>
            <a:pPr algn="ctr">
              <a:buNone/>
            </a:pPr>
            <a:endParaRPr lang="ru-RU" sz="1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Вторая раннего возраста №7 «Богатыри»  (2-3 года)</a:t>
            </a:r>
            <a:endParaRPr lang="ru-RU" sz="13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Младшая №8 «Кораблик»  (3-4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Средняя  №9 «Елочка» (4-5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Старшая  логопедическая  №10 «Золотая рыбка»  (5-6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Подготовительная  №11 «Сказка»  (6-7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Подготовительная логопедическая №12 «Мудрецы» (6–7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Группа кратковременного пребывания №15 «Вагончик» (2-3 года)</a:t>
            </a:r>
          </a:p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3996952" cy="1123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группы по адресу: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Мытищи, ул. 2-я Институтская, дом 24А 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Младше - средняя №13 «Звездочка»  (3-5 лет)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Старше – подготовительная логопедическая  №14 «Звездочет»  ( 5-7 лет)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4204" y="6457890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3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pic>
        <p:nvPicPr>
          <p:cNvPr id="3" name="Рисунок 2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pic>
        <p:nvPicPr>
          <p:cNvPr id="4" name="Рисунок 3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АДМИНИСТРАЦИЯ</a:t>
            </a:r>
            <a:endParaRPr lang="ru-RU" sz="3200" dirty="0"/>
          </a:p>
        </p:txBody>
      </p:sp>
      <p:pic>
        <p:nvPicPr>
          <p:cNvPr id="11" name="Рисунок 10" descr="Галина-Орестовна-300x300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620688"/>
            <a:ext cx="1728192" cy="17281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20190207_090520-239x300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708920"/>
            <a:ext cx="1461600" cy="1834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7D8A1292eu-199x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501008"/>
            <a:ext cx="1368152" cy="20625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20181229_093748-300x2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3573016"/>
            <a:ext cx="2088233" cy="16294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20181229_120928-231x300.jpg">
            <a:hlinkClick r:id="rId5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2780928"/>
            <a:ext cx="1607939" cy="20882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79512" y="4581128"/>
            <a:ext cx="2123728" cy="9387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воспитательной и методической работе </a:t>
            </a:r>
          </a:p>
          <a:p>
            <a:pPr algn="ct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Закарян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Эля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Леваевна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Стаж  16 лет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5589240"/>
            <a:ext cx="2520280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 административно-хозяйственной работе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Юхнова Оксана Павловна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Стаж 10 лет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22" name="Овал 21"/>
          <p:cNvSpPr/>
          <p:nvPr/>
        </p:nvSpPr>
        <p:spPr>
          <a:xfrm>
            <a:off x="3203848" y="2348880"/>
            <a:ext cx="273630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59832" y="242088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Заведующий:</a:t>
            </a:r>
          </a:p>
          <a:p>
            <a:pPr algn="ctr" fontAlgn="base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Мицкевич Галина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Орестовна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педагогический стаж 24 года, высшая квалификационная категория.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4869160"/>
            <a:ext cx="2123728" cy="938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воспитательной и методической работе </a:t>
            </a:r>
          </a:p>
          <a:p>
            <a:pPr algn="ctr"/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Гугова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Ира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Муаедовна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Стаж  17 лет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5301208"/>
            <a:ext cx="2304256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безопасности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Евдокимова Алена Андреевна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Стаж  8 лет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6456" y="6381328"/>
            <a:ext cx="46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6296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10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732240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ПЕДАГОГИЧЕСКИЙ СОСТАВ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3813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92696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Общее </a:t>
            </a:r>
            <a:r>
              <a:rPr lang="ru-RU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количество работников  </a:t>
            </a:r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-33</a:t>
            </a:r>
          </a:p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Заместитель заведующего по  воспитательной и методической работе -2</a:t>
            </a:r>
          </a:p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Воспитатель -26</a:t>
            </a:r>
          </a:p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Музыкальный руководитель -2</a:t>
            </a:r>
          </a:p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Учитель-логопед -2</a:t>
            </a:r>
          </a:p>
          <a:p>
            <a:pPr algn="ctr"/>
            <a:r>
              <a:rPr lang="ru-RU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 Black" pitchFamily="34" charset="0"/>
              </a:rPr>
              <a:t>Педагог-психолог -1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67536" y="2708920"/>
          <a:ext cx="41764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187624" y="2924944"/>
          <a:ext cx="36004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779912" y="4739260"/>
          <a:ext cx="4824535" cy="211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ХАРАКТЕРИСТИКА </a:t>
            </a:r>
          </a:p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ПРЕДМЕТНО - РАЗВИВАЮЩЕЙ СРЕДЫ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3096344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адресу  г. Мытищи, 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Стрелковая, строение 19 имеются: 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методический кабинет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кабинет  педагога - психолога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кабинет  учителя - логопеда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музыкальный зал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медицинский  кабинет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комната психологической разгрузки</a:t>
            </a:r>
          </a:p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пищеблок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124744"/>
            <a:ext cx="3384376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адресу  г. Мытищи, проезд Институтский 4-й, строение 1 имеются: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методический кабинет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кабинет  педагога - психолога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Кабинет учителя -  логопеда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музыкальный зал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медицинский  кабинет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комната психологической разгрузки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пищеблок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пользователь\Desktop\68 фота камеры\ZkBNoFFT8E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268760"/>
            <a:ext cx="2171700" cy="203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%d1%80%d0%b8%d1%81%d1%83%d0%bd%d0%be%d0%ba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2171110" cy="159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ользователь\Desktop\68 фота камеры\Ia27iRHv4V4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797152"/>
            <a:ext cx="20955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http://mbdou68.edummr.ru/wp-content/uploads/2017/08/20170822_11393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501008"/>
            <a:ext cx="2448743" cy="137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71800" y="4797152"/>
            <a:ext cx="3528392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адресу  г. Мытищи,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г.Мытищи, ул. 2-я Институтская дом 24А 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кабинет учителя - логопеда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медицинский  кабинет</a:t>
            </a:r>
          </a:p>
          <a:p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323528" y="5517232"/>
            <a:ext cx="504056" cy="43204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211960" y="2852936"/>
            <a:ext cx="504056" cy="43204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211960" y="3356992"/>
            <a:ext cx="504056" cy="43204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7668344" y="4581128"/>
            <a:ext cx="504056" cy="43204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32440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79512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560" y="6381328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11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cc1c785467f02da8695bfce2e2f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СОДЕРЖАНИЕ И ОСОБЕННОСТИ </a:t>
            </a:r>
          </a:p>
          <a:p>
            <a:pPr algn="ctr"/>
            <a:r>
              <a:rPr lang="ru-RU" sz="28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ОБРАЗОВАТЕЛЬНОГО ПРОЦЕССА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268760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Приоритетными направлениями являются следующие: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художественно-эстетическое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спортивное,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познавательно-речевое.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Свою работу ведет  консультативный пункт для оказания помощи родителям (законным представителям) и детям, воспитывающимся в условиях семьи.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Образовательный процесс осуществляется основной общеобразовательной программой дошкольного образования:  «От рождения до школы» под редакцией Н.Е.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Васильевой. Программа является инновационной, разработанной в соответствии с Федеральным Государственным Образовательным Стандартом дошкольного образования.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Образовательная программа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5400000">
            <a:off x="2591780" y="3897052"/>
            <a:ext cx="504056" cy="43204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mbdou68.edummr.ru/wp-content/uploads/2018/12/IMG-20181209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2928325" cy="219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pic>
        <p:nvPicPr>
          <p:cNvPr id="8" name="Picture 2" descr="http://mbdou68.edummr.ru/wp-content/uploads/2018/12/IMG-20181216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2930127" cy="2198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8424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623731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23928" y="6237312"/>
            <a:ext cx="13681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hlinkClick r:id="rId6" action="ppaction://hlinksldjump"/>
              </a:rPr>
              <a:t>К СОДЕРЖАНИЮ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1631</Words>
  <Application>Microsoft Office PowerPoint</Application>
  <PresentationFormat>Экран (4:3)</PresentationFormat>
  <Paragraphs>378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Пользователь3</cp:lastModifiedBy>
  <cp:revision>104</cp:revision>
  <dcterms:created xsi:type="dcterms:W3CDTF">2020-07-31T06:33:56Z</dcterms:created>
  <dcterms:modified xsi:type="dcterms:W3CDTF">2021-02-24T16:05:15Z</dcterms:modified>
</cp:coreProperties>
</file>