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6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00" y="1241376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Игровые 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в детском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саду в условиях ФГОС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93" y="502460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воспитатель:</a:t>
            </a:r>
          </a:p>
          <a:p>
            <a:r>
              <a:rPr lang="ru-RU" b="1" dirty="0" smtClean="0"/>
              <a:t>Снисаренко И.И.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МБДОУ №68 «ЛУКОМОРЬЕ»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Применение игровых технологий в работе позволяет повышать успешность обучения детей с речевыми нарушениями.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1684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Игровые технологии направленные на развитие мелкой </a:t>
            </a:r>
            <a:r>
              <a:rPr lang="ru-RU" b="1" i="1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моторики</a:t>
            </a:r>
            <a:endParaRPr lang="ru-RU" sz="4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1684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Игровые </a:t>
            </a:r>
            <a:r>
              <a:rPr lang="ru-RU" b="1" i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направленные на развитие артикуляционной </a:t>
            </a:r>
            <a:r>
              <a:rPr lang="ru-RU" b="1" i="1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моторики</a:t>
            </a:r>
            <a:r>
              <a:rPr lang="ru-RU" b="1" i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4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1684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Игровые </a:t>
            </a:r>
            <a:r>
              <a:rPr lang="ru-RU" b="1" i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направленные на развитие дыхания и голоса</a:t>
            </a:r>
            <a:endParaRPr lang="ru-RU" sz="4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73">
                        <a14:foregroundMark x1="5114" y1="39430" x2="5114" y2="39430"/>
                        <a14:foregroundMark x1="16364" y1="31591" x2="16364" y2="31591"/>
                        <a14:foregroundMark x1="29205" y1="21615" x2="29205" y2="21615"/>
                        <a14:foregroundMark x1="46250" y1="18765" x2="46250" y2="18765"/>
                        <a14:foregroundMark x1="70795" y1="19477" x2="70795" y2="19477"/>
                        <a14:foregroundMark x1="82273" y1="29454" x2="82273" y2="29454"/>
                        <a14:foregroundMark x1="94886" y1="45131" x2="94886" y2="45131"/>
                        <a14:foregroundMark x1="94318" y1="90974" x2="94318" y2="90974"/>
                        <a14:foregroundMark x1="95455" y1="77435" x2="95455" y2="77435"/>
                        <a14:foregroundMark x1="82273" y1="60333" x2="82273" y2="60333"/>
                        <a14:foregroundMark x1="82614" y1="79572" x2="82614" y2="79572"/>
                        <a14:foregroundMark x1="68409" y1="71021" x2="68409" y2="71021"/>
                        <a14:foregroundMark x1="68750" y1="57482" x2="68750" y2="57482"/>
                        <a14:foregroundMark x1="56136" y1="53207" x2="56136" y2="53207"/>
                        <a14:foregroundMark x1="55568" y1="66033" x2="55568" y2="66033"/>
                        <a14:foregroundMark x1="43864" y1="8789" x2="43864" y2="8789"/>
                        <a14:foregroundMark x1="31591" y1="12352" x2="31591" y2="12352"/>
                        <a14:foregroundMark x1="31591" y1="24466" x2="31591" y2="24466"/>
                        <a14:foregroundMark x1="20341" y1="28741" x2="20341" y2="28741"/>
                        <a14:foregroundMark x1="18977" y1="23040" x2="18977" y2="23040"/>
                        <a14:foregroundMark x1="7841" y1="44418" x2="7841" y2="44418"/>
                        <a14:foregroundMark x1="5341" y1="50356" x2="5341" y2="50356"/>
                        <a14:foregroundMark x1="4886" y1="63895" x2="4886" y2="63895"/>
                        <a14:foregroundMark x1="4773" y1="81710" x2="4773" y2="81710"/>
                        <a14:foregroundMark x1="5341" y1="93824" x2="5341" y2="93824"/>
                        <a14:foregroundMark x1="19318" y1="80285" x2="19318" y2="80285"/>
                        <a14:foregroundMark x1="18182" y1="65321" x2="18182" y2="65321"/>
                        <a14:foregroundMark x1="17614" y1="51069" x2="17614" y2="51069"/>
                        <a14:foregroundMark x1="30795" y1="67458" x2="30795" y2="67458"/>
                        <a14:foregroundMark x1="30000" y1="57482" x2="30000" y2="57482"/>
                        <a14:foregroundMark x1="30682" y1="45843" x2="30682" y2="45843"/>
                        <a14:foregroundMark x1="44091" y1="66033" x2="44091" y2="66033"/>
                        <a14:foregroundMark x1="42727" y1="53207" x2="42727" y2="53207"/>
                        <a14:foregroundMark x1="43636" y1="40855" x2="43636" y2="40855"/>
                        <a14:foregroundMark x1="85568" y1="20190" x2="85568" y2="20190"/>
                        <a14:foregroundMark x1="79091" y1="33017" x2="79091" y2="33017"/>
                        <a14:foregroundMark x1="92500" y1="42280" x2="92500" y2="42280"/>
                        <a14:foregroundMark x1="97614" y1="38717" x2="97614" y2="38717"/>
                        <a14:foregroundMark x1="93636" y1="66746" x2="93636" y2="66746"/>
                        <a14:foregroundMark x1="81250" y1="47981" x2="81250" y2="4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17232"/>
            <a:ext cx="6336704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игровые технологии тесно связаны со всеми сторонами воспитательной и образовательной работы детского сада и решением его основных задач</a:t>
            </a:r>
            <a:r>
              <a:rPr lang="ru-RU" dirty="0" smtClean="0"/>
              <a:t>.</a:t>
            </a:r>
          </a:p>
          <a:p>
            <a:r>
              <a:rPr lang="ru-RU" dirty="0"/>
              <a:t>Игра - что может быть интересней и значимей для ребёнка? Это и радость, и познание, и творчество. Это то, ради чего ребёнок идет в детский сад.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1" b="100000" l="684" r="99231">
                        <a14:foregroundMark x1="67778" y1="96319" x2="67778" y2="96319"/>
                        <a14:foregroundMark x1="24359" y1="94325" x2="24359" y2="94325"/>
                        <a14:foregroundMark x1="18034" y1="89417" x2="18034" y2="89417"/>
                        <a14:foregroundMark x1="12222" y1="74540" x2="12222" y2="74540"/>
                        <a14:foregroundMark x1="4957" y1="67791" x2="4957" y2="67791"/>
                        <a14:foregroundMark x1="23419" y1="32362" x2="23419" y2="34356"/>
                        <a14:foregroundMark x1="15726" y1="35736" x2="15726" y2="35736"/>
                        <a14:foregroundMark x1="14274" y1="35276" x2="14274" y2="35276"/>
                        <a14:foregroundMark x1="23846" y1="33282" x2="25726" y2="36196"/>
                        <a14:foregroundMark x1="40940" y1="40184" x2="41624" y2="41718"/>
                        <a14:foregroundMark x1="41111" y1="34356" x2="41111" y2="35736"/>
                        <a14:foregroundMark x1="56325" y1="27914" x2="56325" y2="27914"/>
                        <a14:foregroundMark x1="53504" y1="33742" x2="53504" y2="33742"/>
                        <a14:foregroundMark x1="53504" y1="30828" x2="49573" y2="38650"/>
                        <a14:foregroundMark x1="42991" y1="60429" x2="43675" y2="62883"/>
                        <a14:foregroundMark x1="46068" y1="77147" x2="47692" y2="77607"/>
                        <a14:foregroundMark x1="68205" y1="95706" x2="68974" y2="95706"/>
                        <a14:foregroundMark x1="69658" y1="80061" x2="69658" y2="80061"/>
                        <a14:foregroundMark x1="69829" y1="75153" x2="71282" y2="74080"/>
                        <a14:foregroundMark x1="77778" y1="55368" x2="77778" y2="55368"/>
                        <a14:foregroundMark x1="76838" y1="43098" x2="76838" y2="43098"/>
                        <a14:foregroundMark x1="32308" y1="88804" x2="32308" y2="88804"/>
                        <a14:foregroundMark x1="46068" y1="95245" x2="46068" y2="95245"/>
                        <a14:foregroundMark x1="53761" y1="93712" x2="53761" y2="93712"/>
                        <a14:foregroundMark x1="63590" y1="91258" x2="63590" y2="91258"/>
                        <a14:foregroundMark x1="68718" y1="89417" x2="68718" y2="89417"/>
                        <a14:foregroundMark x1="74786" y1="90798" x2="74786" y2="90798"/>
                        <a14:foregroundMark x1="76838" y1="87883" x2="76838" y2="87883"/>
                        <a14:foregroundMark x1="77094" y1="86350" x2="77094" y2="86350"/>
                        <a14:foregroundMark x1="79658" y1="85890" x2="79402" y2="88804"/>
                        <a14:foregroundMark x1="79402" y1="93252" x2="79402" y2="93252"/>
                        <a14:foregroundMark x1="67094" y1="85890" x2="67094" y2="85890"/>
                        <a14:foregroundMark x1="59829" y1="84509" x2="59829" y2="84509"/>
                        <a14:foregroundMark x1="56581" y1="85890" x2="55641" y2="87423"/>
                        <a14:foregroundMark x1="47949" y1="91871" x2="47179" y2="92791"/>
                        <a14:foregroundMark x1="43248" y1="90337" x2="43248" y2="90337"/>
                        <a14:foregroundMark x1="38376" y1="88804" x2="38376" y2="88804"/>
                        <a14:foregroundMark x1="32991" y1="89417" x2="32991" y2="89417"/>
                        <a14:foregroundMark x1="26239" y1="94785" x2="26239" y2="94785"/>
                        <a14:foregroundMark x1="15214" y1="98160" x2="15214" y2="98160"/>
                        <a14:foregroundMark x1="15726" y1="94325" x2="15726" y2="94325"/>
                        <a14:foregroundMark x1="26923" y1="87423" x2="26923" y2="87423"/>
                        <a14:foregroundMark x1="22735" y1="87423" x2="21966" y2="87883"/>
                        <a14:foregroundMark x1="16410" y1="87423" x2="16410" y2="87423"/>
                        <a14:foregroundMark x1="21966" y1="79601" x2="21282" y2="82975"/>
                        <a14:foregroundMark x1="20085" y1="89417" x2="20855" y2="89877"/>
                        <a14:foregroundMark x1="82222" y1="24540" x2="82222" y2="24540"/>
                        <a14:foregroundMark x1="63761" y1="74540" x2="63761" y2="74540"/>
                        <a14:foregroundMark x1="57949" y1="74540" x2="57949" y2="74540"/>
                        <a14:foregroundMark x1="76838" y1="98160" x2="76838" y2="98160"/>
                        <a14:foregroundMark x1="21282" y1="93712" x2="21282" y2="93712"/>
                        <a14:foregroundMark x1="16667" y1="90337" x2="16667" y2="90337"/>
                        <a14:foregroundMark x1="14530" y1="85429" x2="14530" y2="85429"/>
                        <a14:foregroundMark x1="14274" y1="92331" x2="14274" y2="92331"/>
                        <a14:foregroundMark x1="14017" y1="93252" x2="14017" y2="93252"/>
                        <a14:foregroundMark x1="20342" y1="97699" x2="20342" y2="97699"/>
                        <a14:foregroundMark x1="26410" y1="92791" x2="26410" y2="92791"/>
                        <a14:foregroundMark x1="30427" y1="89417" x2="30427" y2="89417"/>
                        <a14:foregroundMark x1="30598" y1="86350" x2="30598" y2="86350"/>
                        <a14:foregroundMark x1="54017" y1="88344" x2="54017" y2="88344"/>
                        <a14:foregroundMark x1="54957" y1="85890" x2="54957" y2="85890"/>
                        <a14:foregroundMark x1="53504" y1="83436" x2="53504" y2="83436"/>
                        <a14:foregroundMark x1="39316" y1="83896" x2="39316" y2="83896"/>
                        <a14:foregroundMark x1="33162" y1="82055" x2="33162" y2="82055"/>
                        <a14:foregroundMark x1="72906" y1="89417" x2="72906" y2="89417"/>
                        <a14:foregroundMark x1="72906" y1="87423" x2="72906" y2="87423"/>
                        <a14:foregroundMark x1="72906" y1="85429" x2="72906" y2="85429"/>
                        <a14:foregroundMark x1="74274" y1="83896" x2="74274" y2="83896"/>
                        <a14:foregroundMark x1="68974" y1="83896" x2="68974" y2="83896"/>
                        <a14:foregroundMark x1="65214" y1="84969" x2="65214" y2="84969"/>
                        <a14:foregroundMark x1="62393" y1="83896" x2="62393" y2="83896"/>
                        <a14:foregroundMark x1="60513" y1="87883" x2="60513" y2="87883"/>
                        <a14:foregroundMark x1="59829" y1="89877" x2="59829" y2="89877"/>
                        <a14:foregroundMark x1="59316" y1="93252" x2="59316" y2="9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5364088" cy="2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Игровая педагогическая технология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Облако 1"/>
          <p:cNvSpPr/>
          <p:nvPr/>
        </p:nvSpPr>
        <p:spPr>
          <a:xfrm>
            <a:off x="514900" y="2242725"/>
            <a:ext cx="3816424" cy="16201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Отбор, разработка, подготовка к игре;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004048" y="2276872"/>
            <a:ext cx="331236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Включение детей в игровую деятельность;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39552" y="4365104"/>
            <a:ext cx="3456384" cy="1836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Осуществление самой игры;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4716016" y="4239090"/>
            <a:ext cx="3312368" cy="1777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Подведение итогов , результатов игровой деятельности.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2398786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116840">
              <a:lnSpc>
                <a:spcPct val="115000"/>
              </a:lnSpc>
              <a:spcBef>
                <a:spcPts val="290"/>
              </a:spcBef>
              <a:spcAft>
                <a:spcPts val="290"/>
              </a:spcAft>
            </a:pPr>
            <a:r>
              <a:rPr lang="ru-RU" sz="2400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24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</a:t>
            </a:r>
            <a:r>
              <a:rPr lang="ru-RU" sz="2400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4400" b="1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игровой технологии</a:t>
            </a:r>
            <a:r>
              <a:rPr lang="ru-RU" dirty="0">
                <a:solidFill>
                  <a:srgbClr val="464646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98" y="3883570"/>
            <a:ext cx="357128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игровой технологии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538252"/>
            <a:ext cx="7344816" cy="20347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Необходимость объяснения родителям важности </a:t>
            </a:r>
            <a:r>
              <a:rPr lang="ru-RU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endParaRPr lang="ru-RU" dirty="0">
              <a:solidFill>
                <a:srgbClr val="46464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безопасного пространства для </a:t>
            </a:r>
            <a:r>
              <a:rPr lang="ru-RU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87624" y="3573016"/>
            <a:ext cx="7632848" cy="28803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318770" algn="l"/>
              </a:tabLst>
            </a:pPr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Наличие </a:t>
            </a: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соответствующей развивающей предметно – пространственной среды, поддерживающей </a:t>
            </a:r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игру</a:t>
            </a:r>
            <a:endParaRPr lang="ru-RU" sz="1600" dirty="0">
              <a:solidFill>
                <a:srgbClr val="46464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318770" algn="l"/>
              </a:tabLst>
            </a:pPr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Свободное </a:t>
            </a: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детей не должно быть жестко программируемым, Педагог должен наблюдать за детьми, понимать их игровые замыслы, переживания. Ему необходимо завоевать доверие детей, установить с ними контакт. Это легко достигается в том случае, если воспитатель относится к игре серьёзно, с искренним интересом, без обидного снисхождения</a:t>
            </a:r>
            <a:r>
              <a:rPr lang="ru-RU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следующие компоненты игровых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мотивационный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ориентационно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-целевой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содержательно-операционный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ценностно-волевой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оценочный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1"/>
            <a:ext cx="8311952" cy="93610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игровой деятельности: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8184" y="836712"/>
            <a:ext cx="8601975" cy="115212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выбор игры - зависит от воспитательных задач, требующих своего разрешения, но должен выступать средством удовлетворения интересов и потребностей детей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2580" y="1700808"/>
            <a:ext cx="8617782" cy="100811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предложение игры - создаётся игровая проблема, для решения которой предлагаются различные игровые задачи: правила и техника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действий;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3925" y="2478068"/>
            <a:ext cx="8617782" cy="86409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объяснение игры - кратко, чётко, только после возникновения интереса детей к игре;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8184" y="3342164"/>
            <a:ext cx="8633523" cy="90751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игровое оборудование - должно максимально соответствовать содержанию игры и всем требованиям к предметно-игровой среде по ФГОС;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2580" y="5949280"/>
            <a:ext cx="8567578" cy="90872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окончание игры - анализ результатов должен быть нацелен на практическое применение в реальной жизни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8185" y="4869160"/>
            <a:ext cx="8601974" cy="136815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игровой ситуации - основывается на принципах: отсутствие принуждения любой формы при вовлечении детей в игру; наличие игровой динамики; поддержание игровой атмосферы; взаимосвязь игровой и неигровой деятельности;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8184" y="4149080"/>
            <a:ext cx="8633523" cy="100811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игрового коллектива - игровые задачи формулируются таким образом, чтобы каждый ребёнок мог проявить свою активность и организаторские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умения;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648071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педагогических игр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503548" y="980728"/>
            <a:ext cx="3672408" cy="15121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виду деятельности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двигательные, интеллектуальные,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психологические и т.д.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788024" y="1124744"/>
            <a:ext cx="3600400" cy="165618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характеру педагогического процесса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обучающие,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познавательные, воспитательные, развивающие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87524" y="2780928"/>
            <a:ext cx="3312368" cy="17281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характеру игровой методики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игры с правилами; игры с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правилами, устанавливаемыми по ходу игры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5076056" y="3093895"/>
            <a:ext cx="3642900" cy="17281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содержанию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музыкальные, математические,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социализирующие, логические и т.д.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2339752" y="4365104"/>
            <a:ext cx="3384376" cy="21602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игровому оборудованию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настольные, компьютерные,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театрализованные, сюжетно-ролевые, режиссёрские и т.д.</a:t>
            </a:r>
          </a:p>
        </p:txBody>
      </p:sp>
    </p:spTree>
    <p:extLst>
      <p:ext uri="{BB962C8B-B14F-4D97-AF65-F5344CB8AC3E}">
        <p14:creationId xmlns:p14="http://schemas.microsoft.com/office/powerpoint/2010/main" val="15654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Роль общения педагога и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9875" l="9768" r="89988">
                        <a14:foregroundMark x1="28449" y1="29500" x2="28449" y2="29500"/>
                        <a14:foregroundMark x1="22711" y1="42125" x2="22711" y2="42125"/>
                        <a14:foregroundMark x1="17827" y1="47500" x2="17827" y2="47500"/>
                        <a14:foregroundMark x1="43223" y1="25375" x2="43223" y2="25375"/>
                        <a14:foregroundMark x1="56288" y1="28750" x2="56288" y2="28750"/>
                        <a14:foregroundMark x1="52015" y1="34875" x2="52015" y2="34875"/>
                        <a14:foregroundMark x1="72527" y1="14125" x2="72527" y2="14125"/>
                        <a14:foregroundMark x1="69597" y1="6375" x2="69597" y2="6375"/>
                        <a14:foregroundMark x1="83639" y1="27750" x2="83639" y2="27750"/>
                        <a14:foregroundMark x1="73382" y1="24875" x2="73382" y2="24875"/>
                        <a14:foregroundMark x1="70818" y1="33625" x2="70818" y2="33625"/>
                        <a14:foregroundMark x1="78877" y1="35125" x2="78877" y2="35125"/>
                        <a14:foregroundMark x1="83883" y1="37500" x2="83883" y2="37500"/>
                        <a14:foregroundMark x1="77900" y1="45750" x2="77900" y2="45750"/>
                        <a14:foregroundMark x1="69353" y1="50125" x2="69353" y2="50125"/>
                        <a14:foregroundMark x1="60562" y1="46750" x2="60562" y2="46750"/>
                        <a14:foregroundMark x1="56777" y1="42375" x2="56777" y2="42375"/>
                        <a14:foregroundMark x1="47985" y1="46250" x2="47985" y2="46250"/>
                        <a14:foregroundMark x1="37485" y1="49750" x2="37485" y2="49750"/>
                        <a14:foregroundMark x1="31136" y1="51125" x2="31136" y2="51125"/>
                        <a14:foregroundMark x1="23932" y1="57750" x2="24664" y2="58250"/>
                        <a14:foregroundMark x1="24908" y1="68000" x2="24908" y2="68000"/>
                        <a14:foregroundMark x1="17338" y1="67750" x2="17338" y2="67750"/>
                        <a14:foregroundMark x1="17582" y1="81375" x2="17582" y2="81375"/>
                        <a14:foregroundMark x1="21123" y1="90375" x2="21123" y2="90375"/>
                        <a14:foregroundMark x1="16606" y1="89375" x2="16606" y2="89375"/>
                        <a14:foregroundMark x1="25641" y1="83500" x2="25641" y2="83500"/>
                        <a14:foregroundMark x1="34921" y1="92250" x2="34921" y2="92250"/>
                        <a14:foregroundMark x1="45177" y1="86750" x2="45177" y2="86750"/>
                        <a14:foregroundMark x1="51038" y1="93750" x2="51038" y2="93750"/>
                        <a14:foregroundMark x1="54457" y1="95750" x2="54457" y2="95750"/>
                        <a14:foregroundMark x1="53724" y1="88125" x2="53724" y2="88125"/>
                        <a14:foregroundMark x1="48474" y1="80125" x2="48474" y2="80125"/>
                        <a14:foregroundMark x1="43956" y1="71125" x2="43956" y2="71125"/>
                        <a14:foregroundMark x1="46276" y1="61375" x2="46276" y2="61375"/>
                        <a14:foregroundMark x1="41758" y1="58750" x2="41758" y2="58750"/>
                        <a14:foregroundMark x1="31990" y1="63125" x2="31990" y2="63125"/>
                        <a14:foregroundMark x1="52503" y1="75250" x2="52503" y2="75250"/>
                        <a14:foregroundMark x1="64591" y1="77500" x2="65324" y2="77250"/>
                        <a14:foregroundMark x1="61783" y1="87625" x2="61783" y2="87625"/>
                        <a14:foregroundMark x1="64835" y1="89375" x2="64835" y2="89375"/>
                        <a14:foregroundMark x1="76313" y1="90375" x2="76313" y2="90375"/>
                        <a14:foregroundMark x1="73382" y1="84000" x2="73382" y2="84000"/>
                        <a14:foregroundMark x1="82418" y1="87875" x2="82418" y2="87875"/>
                        <a14:foregroundMark x1="81074" y1="77000" x2="81074" y2="77000"/>
                        <a14:foregroundMark x1="80830" y1="72625" x2="80830" y2="72625"/>
                        <a14:foregroundMark x1="77656" y1="68500" x2="77656" y2="68500"/>
                        <a14:foregroundMark x1="76557" y1="62625" x2="76557" y2="62625"/>
                        <a14:foregroundMark x1="69841" y1="58000" x2="69841" y2="58000"/>
                        <a14:foregroundMark x1="63858" y1="72375" x2="63858" y2="72375"/>
                        <a14:foregroundMark x1="61538" y1="67750" x2="61538" y2="67750"/>
                        <a14:foregroundMark x1="58486" y1="68875" x2="58486" y2="68875"/>
                        <a14:foregroundMark x1="56777" y1="71125" x2="56777" y2="71125"/>
                        <a14:foregroundMark x1="55067" y1="81625" x2="55067" y2="81625"/>
                        <a14:foregroundMark x1="54457" y1="66500" x2="54457" y2="66500"/>
                        <a14:foregroundMark x1="52991" y1="60875" x2="53724" y2="60875"/>
                        <a14:foregroundMark x1="63858" y1="59000" x2="6385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14" y="1597732"/>
            <a:ext cx="3159776" cy="308647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43608" y="1412776"/>
            <a:ext cx="2160240" cy="158417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повышает познавательный интерес</a:t>
            </a:r>
          </a:p>
        </p:txBody>
      </p:sp>
      <p:sp>
        <p:nvSpPr>
          <p:cNvPr id="7" name="Овал 6"/>
          <p:cNvSpPr/>
          <p:nvPr/>
        </p:nvSpPr>
        <p:spPr>
          <a:xfrm>
            <a:off x="5724128" y="1550845"/>
            <a:ext cx="2160240" cy="158417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вызывает эмоциональный подъём</a:t>
            </a:r>
          </a:p>
        </p:txBody>
      </p:sp>
      <p:sp>
        <p:nvSpPr>
          <p:cNvPr id="8" name="Овал 7"/>
          <p:cNvSpPr/>
          <p:nvPr/>
        </p:nvSpPr>
        <p:spPr>
          <a:xfrm>
            <a:off x="613867" y="3284984"/>
            <a:ext cx="2088232" cy="16561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способствут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развитию творчества</a:t>
            </a:r>
          </a:p>
        </p:txBody>
      </p:sp>
      <p:sp>
        <p:nvSpPr>
          <p:cNvPr id="9" name="Овал 8"/>
          <p:cNvSpPr/>
          <p:nvPr/>
        </p:nvSpPr>
        <p:spPr>
          <a:xfrm>
            <a:off x="5850190" y="3429000"/>
            <a:ext cx="2466226" cy="20682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максимально концентрирует время занятий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счёт чётко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сформулированных условий игры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2483768" y="4843161"/>
            <a:ext cx="3086966" cy="17541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педагогу варьировать стратегию и тактику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игровых действий</a:t>
            </a:r>
            <a:endParaRPr lang="ru-RU" sz="16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ТЕХНОЛОГИЯ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03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тренинги –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90" b="100000" l="0" r="997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66" y="1472314"/>
            <a:ext cx="6958334" cy="53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544</Words>
  <Application>Microsoft Office PowerPoint</Application>
  <PresentationFormat>Экран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Задачи игровой технологии</vt:lpstr>
      <vt:lpstr>Выделяют следующие компоненты игровых технологий:</vt:lpstr>
      <vt:lpstr>Презентация PowerPoint</vt:lpstr>
      <vt:lpstr>Презентация PowerPoint</vt:lpstr>
      <vt:lpstr>Роль общения педагога и детей</vt:lpstr>
      <vt:lpstr> ИГРОВАЯ ТЕХНОЛОГИЯ ВКЛЮЧАЕТ В СЕБЯ: </vt:lpstr>
      <vt:lpstr>Применение игровых технологий в работе позволяет повышать успешность обучения детей с речевыми нарушениями.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irina</cp:lastModifiedBy>
  <cp:revision>24</cp:revision>
  <dcterms:created xsi:type="dcterms:W3CDTF">2015-03-05T13:12:10Z</dcterms:created>
  <dcterms:modified xsi:type="dcterms:W3CDTF">2019-10-24T17:11:50Z</dcterms:modified>
</cp:coreProperties>
</file>