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61" r:id="rId2"/>
    <p:sldId id="268" r:id="rId3"/>
    <p:sldId id="262" r:id="rId4"/>
    <p:sldId id="263" r:id="rId5"/>
    <p:sldId id="264" r:id="rId6"/>
    <p:sldId id="265" r:id="rId7"/>
    <p:sldId id="266" r:id="rId8"/>
    <p:sldId id="267" r:id="rId9"/>
    <p:sldId id="274" r:id="rId10"/>
    <p:sldId id="275" r:id="rId11"/>
    <p:sldId id="276" r:id="rId12"/>
    <p:sldId id="269" r:id="rId13"/>
    <p:sldId id="277" r:id="rId14"/>
    <p:sldId id="270" r:id="rId15"/>
    <p:sldId id="273" r:id="rId16"/>
    <p:sldId id="279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85AB"/>
    <a:srgbClr val="173A8D"/>
    <a:srgbClr val="B57BB5"/>
    <a:srgbClr val="FFCCCC"/>
    <a:srgbClr val="FFCCFF"/>
    <a:srgbClr val="9900CC"/>
    <a:srgbClr val="E2DEDB"/>
    <a:srgbClr val="D6DEEA"/>
    <a:srgbClr val="FFFFFF"/>
    <a:srgbClr val="3855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Образовательный уровень</c:v>
                </c:pt>
              </c:strCache>
            </c:strRef>
          </c:tx>
          <c:dLbls>
            <c:dLbl>
              <c:idx val="1"/>
              <c:layout>
                <c:manualLayout>
                  <c:x val="2.3413763620456555E-2"/>
                  <c:y val="-5.7727164699082678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сред-специальное</a:t>
                    </a:r>
                    <a:r>
                      <a:rPr lang="ru-RU" dirty="0"/>
                      <a:t>; </a:t>
                    </a:r>
                    <a:r>
                      <a:rPr lang="ru-RU" dirty="0" smtClean="0"/>
                      <a:t>8</a:t>
                    </a:r>
                    <a:endParaRPr lang="ru-RU" dirty="0"/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сред-специальное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11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Стажевые показатели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 5 лет</c:v>
                </c:pt>
                <c:pt idx="1">
                  <c:v>5-10 лет</c:v>
                </c:pt>
                <c:pt idx="2">
                  <c:v>до 15 лет</c:v>
                </c:pt>
                <c:pt idx="3">
                  <c:v>15- 30 лет</c:v>
                </c:pt>
                <c:pt idx="4">
                  <c:v>свыше 30 лет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11</c:v>
                </c:pt>
                <c:pt idx="2">
                  <c:v>8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Квалификация</c:v>
                </c:pt>
              </c:strCache>
            </c:strRef>
          </c:tx>
          <c:dLbls>
            <c:showVal val="1"/>
            <c:showCatName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Высшая категория </c:v>
                </c:pt>
                <c:pt idx="1">
                  <c:v>первая категория</c:v>
                </c:pt>
                <c:pt idx="2">
                  <c:v>соответсвует должности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22</c:v>
                </c:pt>
                <c:pt idx="2">
                  <c:v>3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на 1го ребенка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4822"/>
            <a:ext cx="7886700" cy="1047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mbdou68.edummr.ru/?page_id=3292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8.jpeg"/><Relationship Id="rId4" Type="http://schemas.openxmlformats.org/officeDocument/2006/relationships/hyperlink" Target="http://mbdou68.edummr.ru/?page_id=2679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mbdou68.edummr.ru/?page_id=3065" TargetMode="External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://mbdou68.edummr.ru/?page_id=33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bdou68.edummr.ru/?page_id=3106http://mbdou68.edummr.ru/?page_id=3106" TargetMode="External"/><Relationship Id="rId5" Type="http://schemas.openxmlformats.org/officeDocument/2006/relationships/image" Target="../media/image20.jpeg"/><Relationship Id="rId10" Type="http://schemas.openxmlformats.org/officeDocument/2006/relationships/slide" Target="slide3.xml"/><Relationship Id="rId4" Type="http://schemas.openxmlformats.org/officeDocument/2006/relationships/hyperlink" Target="http://mbdou68.edummr.ru/?page_id=3391" TargetMode="Externa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&#1101;&#1082;&#1089;&#1087;&#1086;&#1085;&#1080;&#1088;&#1086;&#1074;&#1072;&#1085;&#1080;&#1077;.1&#1101;&#1082;&#1089;&#1087;&#1077;&#1088;&#1090;&#1099;.&#1088;&#1092;/lenta/users/id=335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mbdou68.edummr.ru/?page_id=3083" TargetMode="Externa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mbdou68.edummr.ru/?page_id=3239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2" Type="http://schemas.openxmlformats.org/officeDocument/2006/relationships/hyperlink" Target="http://mbdou68.edummr.ru/?page_id=332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bdou68.edummr.ru/?page_id=3355" TargetMode="External"/><Relationship Id="rId5" Type="http://schemas.openxmlformats.org/officeDocument/2006/relationships/image" Target="../media/image27.jpeg"/><Relationship Id="rId10" Type="http://schemas.openxmlformats.org/officeDocument/2006/relationships/slide" Target="slide3.xml"/><Relationship Id="rId4" Type="http://schemas.openxmlformats.org/officeDocument/2006/relationships/hyperlink" Target="http://mbdou68.edummr.ru/?page_id=3299" TargetMode="External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8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slide" Target="slide10.xml"/><Relationship Id="rId10" Type="http://schemas.openxmlformats.org/officeDocument/2006/relationships/slide" Target="slide7.xml"/><Relationship Id="rId4" Type="http://schemas.openxmlformats.org/officeDocument/2006/relationships/slide" Target="slide14.xml"/><Relationship Id="rId9" Type="http://schemas.openxmlformats.org/officeDocument/2006/relationships/slide" Target="slide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hyperlink" Target="https://www.instagram.com/galina_mitskevich/" TargetMode="External"/><Relationship Id="rId2" Type="http://schemas.openxmlformats.org/officeDocument/2006/relationships/hyperlink" Target="http://mbdou68.edummr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m.facebook.com/profile.php?id=100010701216057" TargetMode="External"/><Relationship Id="rId4" Type="http://schemas.openxmlformats.org/officeDocument/2006/relationships/image" Target="../media/image4.jpe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hyperlink" Target="http://mbdou68.edummr.ru/?page_id=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mbdou68.edummr.ru/?page_id=2347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mbdou68.edummr.ru/?page_id=17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bdou68.edummr.ru/?page_id=1678" TargetMode="External"/><Relationship Id="rId5" Type="http://schemas.openxmlformats.org/officeDocument/2006/relationships/image" Target="../media/image12.jpeg"/><Relationship Id="rId10" Type="http://schemas.openxmlformats.org/officeDocument/2006/relationships/slide" Target="slide3.xml"/><Relationship Id="rId4" Type="http://schemas.openxmlformats.org/officeDocument/2006/relationships/hyperlink" Target="http://mbdou68.edummr.ru/?page_id=1658" TargetMode="Externa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bdou68.edummr.ru/?page_id=3185" TargetMode="External"/><Relationship Id="rId7" Type="http://schemas.openxmlformats.org/officeDocument/2006/relationships/slide" Target="slide3.xml"/><Relationship Id="rId2" Type="http://schemas.openxmlformats.org/officeDocument/2006/relationships/hyperlink" Target="http://mbdou68.edummr.ru/wp-content/uploads/2018/02/&#1054;&#1073;&#1088;&#1072;&#1079;&#1086;&#1074;&#1072;&#1090;&#1077;&#1083;&#1100;&#1085;&#1072;&#1103;-&#1087;&#1088;&#1086;&#1075;&#1088;&#1072;&#1084;&#1084;&#1072;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mbdou68.edummr.ru/?page_id=3166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bright="20000" contrast="-20000"/>
          </a:blip>
          <a:srcRect/>
          <a:stretch>
            <a:fillRect/>
          </a:stretch>
        </p:blipFill>
        <p:spPr bwMode="auto">
          <a:xfrm>
            <a:off x="-252536" y="0"/>
            <a:ext cx="9631344" cy="702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9900CC"/>
                </a:solidFill>
              </a:rPr>
              <a:t>Публичный доклад МБДОУ № 68 «Лукоморье» </a:t>
            </a:r>
            <a:endParaRPr lang="ru-RU" sz="6000" b="1" dirty="0">
              <a:solidFill>
                <a:srgbClr val="9900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437112"/>
            <a:ext cx="6400800" cy="17526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9900CC"/>
                </a:solidFill>
              </a:rPr>
              <a:t>2017-2018 год</a:t>
            </a:r>
            <a:endParaRPr lang="ru-RU" sz="6000" b="1" dirty="0">
              <a:solidFill>
                <a:srgbClr val="9900CC"/>
              </a:solidFill>
            </a:endParaRPr>
          </a:p>
        </p:txBody>
      </p:sp>
      <p:sp>
        <p:nvSpPr>
          <p:cNvPr id="1026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Раздел 7. Организация оздоровительной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2594"/>
            <a:ext cx="5029200" cy="569540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1.Систематические мероприятия по закаливанию (подвижные игры на свежем воздухе, воздушные и солнечные ванны в теплый период года, мытье рук и лица холодной водой из крана, обливание стоп холодной водой (теплый период), гимнастика пробуждения, проветривание помещений, контроль за качеством питания, витаминизация пищи, контроль за санитарным состоянием помещений.</a:t>
            </a:r>
          </a:p>
          <a:p>
            <a:r>
              <a:rPr lang="ru-RU" dirty="0" smtClean="0"/>
              <a:t>2.Обучение воспитателей и родителей работе с часто болеющими детьми.</a:t>
            </a:r>
          </a:p>
          <a:p>
            <a:r>
              <a:rPr lang="ru-RU" dirty="0" smtClean="0"/>
              <a:t>3.Контроль вопросов охраны жизни и укрепления здоровья детей как физического, так и психического.</a:t>
            </a:r>
          </a:p>
          <a:p>
            <a:r>
              <a:rPr lang="ru-RU" dirty="0" smtClean="0"/>
              <a:t>4.Организация мероприятий по профилактике ОРВИ и гриппа: </a:t>
            </a:r>
          </a:p>
          <a:p>
            <a:r>
              <a:rPr lang="ru-RU" dirty="0" smtClean="0"/>
              <a:t>размещение </a:t>
            </a:r>
            <a:r>
              <a:rPr lang="ru-RU" dirty="0" smtClean="0"/>
              <a:t>информации по профилактике ОРВИ и гриппа на  стендах  для  родителей,  листы здоровья на каждого ребенка, отчет о заболевших детях, выявление причин заболеваемости; </a:t>
            </a:r>
          </a:p>
          <a:p>
            <a:r>
              <a:rPr lang="ru-RU" dirty="0" smtClean="0"/>
              <a:t>физкультурные </a:t>
            </a:r>
            <a:r>
              <a:rPr lang="ru-RU" dirty="0" smtClean="0"/>
              <a:t>занятия, прогулки, утренняя гимнастика, закаливание детей средствами природы (солнце, воздух и вода), беседы с детьми и родителями.</a:t>
            </a:r>
          </a:p>
          <a:p>
            <a:r>
              <a:rPr lang="ru-RU" dirty="0" smtClean="0"/>
              <a:t>5.Организация контроля физических нагрузок и физического состояния детей на физкультурных занятиях и в повседневной жизни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28674" name="Picture 2" descr="http://mbdou68.edummr.ru/wp-content/uploads/2018/04/IMG-20180421-WA002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921" y="1345474"/>
            <a:ext cx="3558299" cy="2668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6" name="Picture 4" descr="http://mbdou68.edummr.ru/wp-content/uploads/2014/02/IMG-20171110-WA001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5221" y="4316002"/>
            <a:ext cx="2998289" cy="2248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Выноска-облако 5">
            <a:hlinkClick r:id="rId6" action="ppaction://hlinksldjump"/>
          </p:cNvPr>
          <p:cNvSpPr/>
          <p:nvPr/>
        </p:nvSpPr>
        <p:spPr>
          <a:xfrm>
            <a:off x="6897189" y="182881"/>
            <a:ext cx="2246811" cy="770708"/>
          </a:xfrm>
          <a:prstGeom prst="cloudCallout">
            <a:avLst/>
          </a:prstGeom>
          <a:solidFill>
            <a:srgbClr val="AA85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Раздел 8. Работа с родителями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006" y="1045028"/>
            <a:ext cx="3709851" cy="56039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Совместно с родителями  проходят:</a:t>
            </a:r>
          </a:p>
          <a:p>
            <a:pPr>
              <a:buNone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с</a:t>
            </a:r>
            <a:r>
              <a:rPr lang="ru-RU" dirty="0" smtClean="0"/>
              <a:t>портивные </a:t>
            </a:r>
            <a:r>
              <a:rPr lang="ru-RU" dirty="0" smtClean="0"/>
              <a:t>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музыкальные досуги;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к</a:t>
            </a:r>
            <a:r>
              <a:rPr lang="ru-RU" dirty="0" smtClean="0"/>
              <a:t>онкурсы;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в</a:t>
            </a:r>
            <a:r>
              <a:rPr lang="ru-RU" dirty="0" smtClean="0"/>
              <a:t>ыставки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9698" name="Picture 2" descr="http://mbdou68.edummr.ru/wp-content/uploads/2018/05/IMG-20180520-WA000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7075" y="872693"/>
            <a:ext cx="3055790" cy="2291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4" descr="http://mbdou68.edummr.ru/wp-content/uploads/2018/05/IMG-20180527-WA002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9558" y="1018903"/>
            <a:ext cx="2829312" cy="1867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2" name="Picture 6" descr="http://mbdou68.edummr.ru/wp-content/uploads/2018/03/IMG-20180309-WA000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5870" y="3657601"/>
            <a:ext cx="2535250" cy="20896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4" name="Picture 8" descr="http://mbdou68.edummr.ru/wp-content/uploads/2018/02/IMG-20180223-WA0018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63718" y="4258491"/>
            <a:ext cx="4132261" cy="2202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Выноска-облако 8">
            <a:hlinkClick r:id="rId10" action="ppaction://hlinksldjump"/>
          </p:cNvPr>
          <p:cNvSpPr/>
          <p:nvPr/>
        </p:nvSpPr>
        <p:spPr>
          <a:xfrm>
            <a:off x="6897189" y="5930538"/>
            <a:ext cx="2246811" cy="770708"/>
          </a:xfrm>
          <a:prstGeom prst="cloudCallout">
            <a:avLst/>
          </a:prstGeom>
          <a:solidFill>
            <a:srgbClr val="AA85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838" y="182880"/>
            <a:ext cx="7886700" cy="7712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Раздел 9. </a:t>
            </a:r>
            <a:r>
              <a:rPr lang="ru-RU" b="1" dirty="0" smtClean="0"/>
              <a:t>Наши достижения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33153" y="898161"/>
            <a:ext cx="7886700" cy="1609907"/>
          </a:xfrm>
          <a:solidFill>
            <a:srgbClr val="AA85AB"/>
          </a:solidFill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5600" b="1" dirty="0" smtClean="0"/>
              <a:t>В 2017/2018 учебном году в МБДОУ№ 68 «Лукоморье» следующие мероприятия:</a:t>
            </a:r>
          </a:p>
          <a:p>
            <a:pPr algn="ctr"/>
            <a:r>
              <a:rPr lang="ru-RU" sz="5600" b="1" dirty="0" smtClean="0"/>
              <a:t>Всероссийский смотр – конкурс «Образцовый детский сад» – победитель </a:t>
            </a:r>
          </a:p>
          <a:p>
            <a:pPr algn="ctr"/>
            <a:r>
              <a:rPr lang="ru-RU" sz="5600" b="1" dirty="0" smtClean="0"/>
              <a:t>Муниципальный конкурс детского творчества «Рождественские кружева»  3 место</a:t>
            </a:r>
          </a:p>
          <a:p>
            <a:pPr lvl="0" algn="ctr"/>
            <a:r>
              <a:rPr lang="ru-RU" sz="5600" b="1" dirty="0" smtClean="0"/>
              <a:t>Муниципальный конкурс «Пасхальные мотивы» участники</a:t>
            </a:r>
          </a:p>
          <a:p>
            <a:pPr lvl="0" algn="ctr"/>
            <a:r>
              <a:rPr lang="ru-RU" sz="5600" b="1" dirty="0" smtClean="0"/>
              <a:t>Муниципальный фестиваль «Звездный калейдоскоп» участники</a:t>
            </a:r>
          </a:p>
          <a:p>
            <a:pPr lvl="0" algn="ctr"/>
            <a:r>
              <a:rPr lang="ru-RU" sz="5600" b="1" dirty="0" smtClean="0"/>
              <a:t>Муниципальный конкурс поделок </a:t>
            </a:r>
            <a:endParaRPr lang="ru-RU" dirty="0" smtClean="0"/>
          </a:p>
          <a:p>
            <a:pPr lvl="0" algn="ctr">
              <a:buNone/>
            </a:pPr>
            <a:endParaRPr lang="ru-RU" sz="5600" b="1" dirty="0" smtClean="0"/>
          </a:p>
        </p:txBody>
      </p:sp>
      <p:pic>
        <p:nvPicPr>
          <p:cNvPr id="21506" name="Picture 2" descr="http://mbdou68.edummr.ru/wp-content/uploads/2018/05/IMG-20180527-WA0023-e15274469989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741" y="3184918"/>
            <a:ext cx="2636088" cy="3514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://mbdou68.edummr.ru/wp-content/uploads/2018/05/IMG-20180527-WA0024.jpg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9512" y="2638698"/>
            <a:ext cx="2944855" cy="2208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0" name="Picture 6" descr="http://mbdou68.edummr.ru/wp-content/uploads/2018/03/IMG-20180228-WA001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6907" y="3552816"/>
            <a:ext cx="3007275" cy="29132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Стрелка влево 6"/>
          <p:cNvSpPr/>
          <p:nvPr/>
        </p:nvSpPr>
        <p:spPr>
          <a:xfrm>
            <a:off x="3670663" y="5590904"/>
            <a:ext cx="1841863" cy="914400"/>
          </a:xfrm>
          <a:prstGeom prst="leftArrow">
            <a:avLst/>
          </a:prstGeom>
          <a:solidFill>
            <a:srgbClr val="B57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Кликните на картинки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Раздел 10. Открытые мероприятия 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818" y="1175657"/>
            <a:ext cx="3043646" cy="500130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В 2017-2018 учебном году </a:t>
            </a:r>
            <a:r>
              <a:rPr lang="ru-RU" sz="1800" b="1" dirty="0" smtClean="0"/>
              <a:t>проходили следующие мероприятия:</a:t>
            </a:r>
            <a:endParaRPr lang="ru-RU" sz="1800" b="1" dirty="0" smtClean="0"/>
          </a:p>
          <a:p>
            <a:r>
              <a:rPr lang="ru-RU" sz="1800" b="1" dirty="0" smtClean="0"/>
              <a:t> </a:t>
            </a:r>
            <a:r>
              <a:rPr lang="ru-RU" sz="1800" b="1" dirty="0" smtClean="0"/>
              <a:t>Районное методическое объединение «Путешествие по сказкам А. С. Пушкина» </a:t>
            </a:r>
          </a:p>
          <a:p>
            <a:r>
              <a:rPr lang="ru-RU" sz="1800" b="1" dirty="0" smtClean="0"/>
              <a:t>Районное методическое </a:t>
            </a:r>
            <a:r>
              <a:rPr lang="ru-RU" sz="1800" b="1" dirty="0" smtClean="0"/>
              <a:t>объединение «Хоровод дружбы»</a:t>
            </a:r>
            <a:endParaRPr lang="ru-RU" sz="1800" b="1" dirty="0" smtClean="0"/>
          </a:p>
          <a:p>
            <a:r>
              <a:rPr lang="ru-RU" sz="1800" b="1" dirty="0" smtClean="0"/>
              <a:t>Праздник посвященный Дню Победы</a:t>
            </a:r>
            <a:endParaRPr lang="ru-RU" sz="1800" b="1" dirty="0" smtClean="0"/>
          </a:p>
          <a:p>
            <a:r>
              <a:rPr lang="ru-RU" sz="1800" b="1" dirty="0" smtClean="0"/>
              <a:t>О</a:t>
            </a:r>
            <a:r>
              <a:rPr lang="ru-RU" sz="1800" b="1" dirty="0" smtClean="0"/>
              <a:t>ткрытые занятия  для родителей</a:t>
            </a:r>
            <a:endParaRPr lang="ru-RU" sz="1800" b="1" dirty="0"/>
          </a:p>
        </p:txBody>
      </p:sp>
      <p:pic>
        <p:nvPicPr>
          <p:cNvPr id="30722" name="Picture 2" descr="http://mbdou68.edummr.ru/wp-content/uploads/2018/04/IMG-20180427-WA0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0285" y="1076416"/>
            <a:ext cx="2901648" cy="2176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4" descr="http://mbdou68.edummr.ru/wp-content/uploads/2018/04/IMG-20180424-WA005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7291" y="3879668"/>
            <a:ext cx="2727260" cy="2628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6" name="Picture 6" descr="http://mbdou68.edummr.ru/wp-content/uploads/2018/05/IMG-20180508-WA005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1794" y="1117019"/>
            <a:ext cx="2788003" cy="21476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8" name="Picture 8" descr="http://mbdou68.edummr.ru/wp-content/uploads/2018/04/IMG-20180414-WA0004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57587" y="4010297"/>
            <a:ext cx="3023745" cy="2267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трелка вправо 8"/>
          <p:cNvSpPr/>
          <p:nvPr/>
        </p:nvSpPr>
        <p:spPr>
          <a:xfrm>
            <a:off x="365760" y="5564778"/>
            <a:ext cx="2076994" cy="966651"/>
          </a:xfrm>
          <a:prstGeom prst="rightArrow">
            <a:avLst/>
          </a:prstGeom>
          <a:solidFill>
            <a:srgbClr val="AA85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Кликните  на картинки</a:t>
            </a:r>
            <a:endParaRPr lang="ru-RU" dirty="0"/>
          </a:p>
        </p:txBody>
      </p:sp>
      <p:sp>
        <p:nvSpPr>
          <p:cNvPr id="10" name="Выноска-облако 9">
            <a:hlinkClick r:id="rId10" action="ppaction://hlinksldjump"/>
          </p:cNvPr>
          <p:cNvSpPr/>
          <p:nvPr/>
        </p:nvSpPr>
        <p:spPr>
          <a:xfrm>
            <a:off x="6740434" y="6087292"/>
            <a:ext cx="2246811" cy="770708"/>
          </a:xfrm>
          <a:prstGeom prst="cloudCallout">
            <a:avLst/>
          </a:prstGeom>
          <a:solidFill>
            <a:srgbClr val="AA85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9461" y="535085"/>
            <a:ext cx="7886700" cy="104722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Раздел 11. Результативность реализации </a:t>
            </a:r>
            <a:r>
              <a:rPr lang="ru-RU" sz="3200" b="1" dirty="0" err="1" smtClean="0"/>
              <a:t>здоровьесберегающих</a:t>
            </a:r>
            <a:r>
              <a:rPr lang="ru-RU" sz="3200" b="1" dirty="0" smtClean="0"/>
              <a:t> технологий при осуществлении учебно-воспитательного процесса за 2017 – 2018 учебный год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80072" y="4767943"/>
          <a:ext cx="5057775" cy="1280160"/>
        </p:xfrm>
        <a:graphic>
          <a:graphicData uri="http://schemas.openxmlformats.org/drawingml/2006/table">
            <a:tbl>
              <a:tblPr/>
              <a:tblGrid>
                <a:gridCol w="1011555"/>
                <a:gridCol w="1011555"/>
                <a:gridCol w="1011555"/>
                <a:gridCol w="1011555"/>
                <a:gridCol w="1011555"/>
              </a:tblGrid>
              <a:tr h="1517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Группа здоровья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2014-5015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en-US" sz="1200" b="1">
                          <a:latin typeface="Times New Roman"/>
                          <a:ea typeface="Times New Roman"/>
                          <a:cs typeface="Times New Roman"/>
                        </a:rPr>
                        <a:t>V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62940" y="3167743"/>
          <a:ext cx="3611880" cy="1097280"/>
        </p:xfrm>
        <a:graphic>
          <a:graphicData uri="http://schemas.openxmlformats.org/drawingml/2006/table">
            <a:tbl>
              <a:tblPr/>
              <a:tblGrid>
                <a:gridCol w="411480"/>
                <a:gridCol w="863600"/>
                <a:gridCol w="1076325"/>
                <a:gridCol w="126047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Количество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2014-2015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ЧБД – 3 чел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2015-2016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ЧБД – 4 чел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ЧБД-   3 чел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ЧБД –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чел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-2232"/>
            <a:ext cx="14398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5038164" y="2116183"/>
          <a:ext cx="3870705" cy="273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Выноска-облако 6">
            <a:hlinkClick r:id="rId3" action="ppaction://hlinksldjump"/>
          </p:cNvPr>
          <p:cNvSpPr/>
          <p:nvPr/>
        </p:nvSpPr>
        <p:spPr>
          <a:xfrm>
            <a:off x="6714309" y="5852160"/>
            <a:ext cx="2246811" cy="770708"/>
          </a:xfrm>
          <a:prstGeom prst="cloudCallout">
            <a:avLst/>
          </a:prstGeom>
          <a:solidFill>
            <a:srgbClr val="AA85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Раздел 12. Образовательные услуги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9452" y="1365071"/>
          <a:ext cx="8216538" cy="1378128"/>
        </p:xfrm>
        <a:graphic>
          <a:graphicData uri="http://schemas.openxmlformats.org/drawingml/2006/table">
            <a:tbl>
              <a:tblPr/>
              <a:tblGrid>
                <a:gridCol w="2582306"/>
                <a:gridCol w="2716311"/>
                <a:gridCol w="2917921"/>
              </a:tblGrid>
              <a:tr h="229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Название кружка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область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Возрастная группа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«Матрешки»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Художественно-эстетическое развитие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Старшая и подготовительная группы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«Добрый мир»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Познавательное развитие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Старшая  и подготовительная группы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«Умелые ручки»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Художественно-эстетическое развитие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Старшая группа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ЮИД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Познавательное развитие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Средняя группа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6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«Сказка»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Познавательное развитие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Средняя группа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39636" y="3944984"/>
          <a:ext cx="8373290" cy="2586445"/>
        </p:xfrm>
        <a:graphic>
          <a:graphicData uri="http://schemas.openxmlformats.org/drawingml/2006/table">
            <a:tbl>
              <a:tblPr/>
              <a:tblGrid>
                <a:gridCol w="2631571"/>
                <a:gridCol w="2768132"/>
                <a:gridCol w="2973587"/>
              </a:tblGrid>
              <a:tr h="2155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Название кружка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Образовательная область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Возрастная группа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«Веселый английский» 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Речевое развитие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 группа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«Белая ладья»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Познавательное развитие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 группа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Букваешка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Речевое развитие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 группа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«Песочная терапия»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Социально-коммуникативное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2-я младшая группа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«Крепыш»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Физическое развитие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Средняя и младшая  группы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«Школа мяча»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Физическое развитие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Средняя и старшая группы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«Топ  - Хлоп»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Художественно-эстетическое развитие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Старшая и подготовительная группы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3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«Тестопластика»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Художественно-эстетическое развитие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Младшая группа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«Обучение грамоте»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Речевое развитие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 группа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5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«Самбо»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Физическое развитие 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Подготовительная группа</a:t>
                      </a:r>
                    </a:p>
                  </a:txBody>
                  <a:tcPr marL="63500" marR="635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96389" y="3122023"/>
            <a:ext cx="3161211" cy="627017"/>
          </a:xfrm>
          <a:prstGeom prst="rect">
            <a:avLst/>
          </a:prstGeom>
          <a:solidFill>
            <a:srgbClr val="AA85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Платные кружки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1886" y="809897"/>
            <a:ext cx="3526971" cy="444137"/>
          </a:xfrm>
          <a:prstGeom prst="rect">
            <a:avLst/>
          </a:prstGeom>
          <a:solidFill>
            <a:srgbClr val="AA85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Бесплатные кружки</a:t>
            </a:r>
            <a:endParaRPr lang="ru-RU" dirty="0"/>
          </a:p>
        </p:txBody>
      </p:sp>
      <p:sp>
        <p:nvSpPr>
          <p:cNvPr id="8" name="Выноска-облако 7">
            <a:hlinkClick r:id="rId2" action="ppaction://hlinksldjump"/>
          </p:cNvPr>
          <p:cNvSpPr/>
          <p:nvPr/>
        </p:nvSpPr>
        <p:spPr>
          <a:xfrm>
            <a:off x="6701246" y="535578"/>
            <a:ext cx="2246811" cy="770708"/>
          </a:xfrm>
          <a:prstGeom prst="cloudCallout">
            <a:avLst/>
          </a:prstGeom>
          <a:solidFill>
            <a:srgbClr val="AA85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Задачи на </a:t>
            </a:r>
            <a:r>
              <a:rPr lang="ru-RU" b="1" dirty="0" smtClean="0"/>
              <a:t>2018-2019</a:t>
            </a:r>
            <a:r>
              <a:rPr lang="ru-RU" b="1" dirty="0" smtClean="0"/>
              <a:t> </a:t>
            </a:r>
            <a:r>
              <a:rPr lang="ru-RU" b="1" dirty="0" smtClean="0"/>
              <a:t>учебный год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58091"/>
            <a:ext cx="7886700" cy="535577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ru-RU" b="1" dirty="0" smtClean="0"/>
          </a:p>
          <a:p>
            <a:pPr lvl="0" algn="ctr"/>
            <a:r>
              <a:rPr lang="ru-RU" b="1" dirty="0" smtClean="0"/>
              <a:t>Охрана и укрепление физического и психического здоровья детей, в том числе их эмоционального благополучия (через уважительное отношение к каждому ребенку, к его чувствам и потребностям)</a:t>
            </a:r>
          </a:p>
          <a:p>
            <a:pPr algn="ctr">
              <a:buNone/>
            </a:pPr>
            <a:endParaRPr lang="ru-RU" b="1" dirty="0" smtClean="0"/>
          </a:p>
          <a:p>
            <a:pPr lvl="0" algn="ctr"/>
            <a:r>
              <a:rPr lang="ru-RU" b="1" dirty="0" smtClean="0"/>
              <a:t>Обеспечение вариативного развивающего образования детей во всех основных образовательных областях посредством развивающей предметно-пространственной среды учреждения</a:t>
            </a:r>
          </a:p>
          <a:p>
            <a:pPr algn="ctr">
              <a:buNone/>
            </a:pPr>
            <a:endParaRPr lang="ru-RU" b="1" dirty="0" smtClean="0"/>
          </a:p>
          <a:p>
            <a:pPr lvl="0" algn="ctr"/>
            <a:r>
              <a:rPr lang="ru-RU" b="1" dirty="0" smtClean="0"/>
              <a:t>Обеспечение </a:t>
            </a:r>
            <a:r>
              <a:rPr lang="ru-RU" b="1" dirty="0" err="1" smtClean="0"/>
              <a:t>психолого</a:t>
            </a:r>
            <a:r>
              <a:rPr lang="ru-RU" b="1" dirty="0" smtClean="0"/>
              <a:t> – 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</a:t>
            </a:r>
          </a:p>
          <a:p>
            <a:pPr algn="ctr"/>
            <a:endParaRPr lang="ru-RU" b="1" dirty="0" smtClean="0"/>
          </a:p>
          <a:p>
            <a:pPr algn="ctr">
              <a:buNone/>
            </a:pPr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4" name="Выноска-облако 3">
            <a:hlinkClick r:id="rId2" action="ppaction://hlinksldjump"/>
          </p:cNvPr>
          <p:cNvSpPr/>
          <p:nvPr/>
        </p:nvSpPr>
        <p:spPr>
          <a:xfrm>
            <a:off x="6897189" y="6087292"/>
            <a:ext cx="2246811" cy="770708"/>
          </a:xfrm>
          <a:prstGeom prst="cloudCallout">
            <a:avLst/>
          </a:prstGeom>
          <a:solidFill>
            <a:srgbClr val="AA85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Заключение </a:t>
            </a:r>
            <a:endParaRPr lang="ru-RU" b="1" dirty="0"/>
          </a:p>
        </p:txBody>
      </p:sp>
      <p:pic>
        <p:nvPicPr>
          <p:cNvPr id="31746" name="Picture 2" descr="http://mbdou68.edummr.ru/wp-content/uploads/2014/02/%D0%91%D0%B5%D0%B7%D1%8B%D0%BC%D1%8F%D0%BD%D0%BD%D1%8B%D0%B9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91" y="1404894"/>
            <a:ext cx="7439025" cy="498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Навигация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1713" y="806721"/>
            <a:ext cx="7886700" cy="5894525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b="1" dirty="0" smtClean="0">
                <a:latin typeface="Calibri" charset="0"/>
                <a:ea typeface="Calibri" charset="0"/>
                <a:cs typeface="Calibri" charset="0"/>
              </a:rPr>
              <a:t>Наш публичный доклад разработан для того, чтобы донести до сведения родителей (законных представителей) и общественности всю полноту информации о  результатах деятельности детского </a:t>
            </a:r>
            <a:r>
              <a:rPr lang="ru-RU" b="1" dirty="0" smtClean="0">
                <a:latin typeface="Calibri" charset="0"/>
                <a:ea typeface="Calibri" charset="0"/>
                <a:cs typeface="Calibri" charset="0"/>
              </a:rPr>
              <a:t>сада</a:t>
            </a:r>
            <a:r>
              <a:rPr lang="ru-RU" b="1" dirty="0" smtClean="0"/>
              <a:t> 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Основные направления развития </a:t>
            </a:r>
            <a:r>
              <a:rPr lang="ru-RU" b="1" dirty="0" smtClean="0"/>
              <a:t>учреждения</a:t>
            </a:r>
            <a:endParaRPr lang="ru-RU" dirty="0" smtClean="0"/>
          </a:p>
          <a:p>
            <a:pPr algn="ctr"/>
            <a:r>
              <a:rPr lang="ru-RU" dirty="0" smtClean="0"/>
              <a:t>1</a:t>
            </a:r>
            <a:r>
              <a:rPr lang="ru-RU" sz="2000" b="1" dirty="0" smtClean="0"/>
              <a:t>. Охрана жизни и укрепление физического и психического здоровья детей дошкольного возраста.</a:t>
            </a:r>
          </a:p>
          <a:p>
            <a:pPr algn="ctr"/>
            <a:r>
              <a:rPr lang="ru-RU" sz="2000" b="1" dirty="0" smtClean="0"/>
              <a:t>2. Вовлечение педагогов в инновационную деятельность. </a:t>
            </a:r>
          </a:p>
          <a:p>
            <a:pPr algn="ctr"/>
            <a:r>
              <a:rPr lang="ru-RU" sz="2000" b="1" dirty="0" smtClean="0"/>
              <a:t>3. Использование новых форм работы по преемственности детского сада и школы.</a:t>
            </a:r>
          </a:p>
          <a:p>
            <a:pPr algn="ctr"/>
            <a:r>
              <a:rPr lang="ru-RU" sz="2000" b="1" dirty="0" smtClean="0"/>
              <a:t>4. Более тесное взаимодействие с семьями воспитанников для полноценного развития ребенка.</a:t>
            </a:r>
          </a:p>
          <a:p>
            <a:pPr algn="ctr">
              <a:buNone/>
            </a:pPr>
            <a:endParaRPr lang="ru-RU" sz="2000" b="1" dirty="0" smtClean="0">
              <a:solidFill>
                <a:srgbClr val="173A8D"/>
              </a:solidFill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173A8D"/>
                </a:solidFill>
              </a:rPr>
              <a:t>Ссылка  </a:t>
            </a:r>
            <a:r>
              <a:rPr lang="ru-RU" sz="2000" b="1" dirty="0" smtClean="0"/>
              <a:t>- </a:t>
            </a:r>
            <a:r>
              <a:rPr lang="ru-RU" sz="1500" b="1" dirty="0" smtClean="0">
                <a:latin typeface="Calibri" charset="0"/>
                <a:ea typeface="Calibri" charset="0"/>
                <a:cs typeface="Calibri" charset="0"/>
              </a:rPr>
              <a:t>Текст, выделенный  цветом и подчеркиванием, является ссылкой на страницу или файл в интернете и позволяет получить дополнительную информацию</a:t>
            </a:r>
          </a:p>
          <a:p>
            <a:pPr algn="ctr">
              <a:buNone/>
            </a:pPr>
            <a:r>
              <a:rPr lang="ru-RU" dirty="0" smtClean="0">
                <a:latin typeface="Calibri" charset="0"/>
                <a:ea typeface="Calibri" charset="0"/>
                <a:cs typeface="Calibri" charset="0"/>
              </a:rPr>
              <a:t>  </a:t>
            </a:r>
          </a:p>
          <a:p>
            <a:pPr algn="ctr">
              <a:buNone/>
            </a:pPr>
            <a:r>
              <a:rPr lang="ru-RU" dirty="0" smtClean="0">
                <a:latin typeface="Calibri" charset="0"/>
                <a:ea typeface="Calibri" charset="0"/>
                <a:cs typeface="Calibri" charset="0"/>
              </a:rPr>
              <a:t>  - </a:t>
            </a:r>
            <a:r>
              <a:rPr lang="ru-RU" sz="1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sz="1400" b="1" dirty="0" smtClean="0"/>
              <a:t> картинки являются ссылками – перейдя по ним</a:t>
            </a:r>
          </a:p>
          <a:p>
            <a:pPr algn="ctr">
              <a:buNone/>
            </a:pPr>
            <a:r>
              <a:rPr lang="ru-RU" sz="1400" b="1" dirty="0" smtClean="0"/>
              <a:t> вы сможете получить дополнительную информацию</a:t>
            </a:r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>
              <a:buNone/>
            </a:pPr>
            <a:r>
              <a:rPr lang="ru-RU" sz="1400" dirty="0" smtClean="0"/>
              <a:t>                                 </a:t>
            </a:r>
          </a:p>
          <a:p>
            <a:pPr algn="ctr">
              <a:buNone/>
            </a:pPr>
            <a:r>
              <a:rPr lang="ru-RU" sz="1400" dirty="0" smtClean="0"/>
              <a:t>         - </a:t>
            </a:r>
            <a:r>
              <a:rPr lang="ru-RU" sz="1400" b="1" dirty="0" smtClean="0"/>
              <a:t>ссылки на разделы Публичного доклада </a:t>
            </a:r>
          </a:p>
          <a:p>
            <a:pPr algn="ctr">
              <a:buNone/>
            </a:pPr>
            <a:endParaRPr lang="ru-RU" sz="1400" b="1" dirty="0" smtClean="0"/>
          </a:p>
          <a:p>
            <a:pPr>
              <a:buNone/>
            </a:pPr>
            <a:endParaRPr lang="ru-RU" sz="1400" b="1" dirty="0"/>
          </a:p>
        </p:txBody>
      </p:sp>
      <p:pic>
        <p:nvPicPr>
          <p:cNvPr id="4" name="Рисунок 3" descr="DSC0464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6468" y="4807132"/>
            <a:ext cx="1345474" cy="8882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Выноска-облако 4">
            <a:hlinkClick r:id="" action="ppaction://hlinkshowjump?jump=nextslide"/>
          </p:cNvPr>
          <p:cNvSpPr/>
          <p:nvPr/>
        </p:nvSpPr>
        <p:spPr>
          <a:xfrm>
            <a:off x="809897" y="5961019"/>
            <a:ext cx="1881052" cy="727164"/>
          </a:xfrm>
          <a:prstGeom prst="cloudCallout">
            <a:avLst/>
          </a:prstGeom>
          <a:solidFill>
            <a:srgbClr val="B57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Раздел 1. Общая характеристика</a:t>
            </a:r>
            <a:endParaRPr lang="ru-RU" sz="16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765" y="0"/>
            <a:ext cx="7886700" cy="10472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Содержание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Выноска-облако 5">
            <a:hlinkClick r:id="rId2" action="ppaction://hlinksldjump"/>
          </p:cNvPr>
          <p:cNvSpPr/>
          <p:nvPr/>
        </p:nvSpPr>
        <p:spPr>
          <a:xfrm>
            <a:off x="2416630" y="1123406"/>
            <a:ext cx="2338250" cy="1162594"/>
          </a:xfrm>
          <a:prstGeom prst="cloudCallout">
            <a:avLst/>
          </a:prstGeom>
          <a:solidFill>
            <a:srgbClr val="B57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Раздел 2. Состав воспитанников учреждения</a:t>
            </a:r>
            <a:endParaRPr lang="ru-RU" sz="1400" dirty="0" smtClean="0"/>
          </a:p>
          <a:p>
            <a:pPr algn="ctr"/>
            <a:endParaRPr lang="ru-RU" sz="1400" dirty="0"/>
          </a:p>
        </p:txBody>
      </p:sp>
      <p:sp>
        <p:nvSpPr>
          <p:cNvPr id="8" name="Выноска-облако 7">
            <a:hlinkClick r:id="" action="ppaction://hlinkshowjump?jump=nextslide"/>
          </p:cNvPr>
          <p:cNvSpPr/>
          <p:nvPr/>
        </p:nvSpPr>
        <p:spPr>
          <a:xfrm>
            <a:off x="0" y="1071154"/>
            <a:ext cx="2508068" cy="1288867"/>
          </a:xfrm>
          <a:prstGeom prst="cloudCallout">
            <a:avLst/>
          </a:prstGeom>
          <a:solidFill>
            <a:srgbClr val="B57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Раздел 1. Общая характеристика</a:t>
            </a:r>
            <a:endParaRPr lang="ru-RU" sz="1400" dirty="0" smtClean="0"/>
          </a:p>
          <a:p>
            <a:pPr algn="ctr"/>
            <a:endParaRPr lang="ru-RU" sz="1400" dirty="0"/>
          </a:p>
        </p:txBody>
      </p:sp>
      <p:sp>
        <p:nvSpPr>
          <p:cNvPr id="9" name="Выноска-облако 8">
            <a:hlinkClick r:id="rId2" action="ppaction://hlinksldjump"/>
          </p:cNvPr>
          <p:cNvSpPr/>
          <p:nvPr/>
        </p:nvSpPr>
        <p:spPr>
          <a:xfrm>
            <a:off x="4650378" y="1105990"/>
            <a:ext cx="2233748" cy="1162594"/>
          </a:xfrm>
          <a:prstGeom prst="cloudCallout">
            <a:avLst/>
          </a:prstGeom>
          <a:solidFill>
            <a:srgbClr val="B57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pPr algn="ctr"/>
            <a:r>
              <a:rPr lang="ru-RU" sz="1600" b="1" dirty="0" smtClean="0"/>
              <a:t>Раздел 3. </a:t>
            </a:r>
            <a:r>
              <a:rPr lang="ru-RU" sz="1400" b="1" dirty="0" smtClean="0"/>
              <a:t>Администрация </a:t>
            </a:r>
            <a:endParaRPr lang="ru-RU" sz="1400" dirty="0" smtClean="0"/>
          </a:p>
          <a:p>
            <a:pPr algn="ctr"/>
            <a:endParaRPr lang="ru-RU" dirty="0"/>
          </a:p>
        </p:txBody>
      </p:sp>
      <p:sp>
        <p:nvSpPr>
          <p:cNvPr id="10" name="Выноска-облако 9">
            <a:hlinkClick r:id="rId3" action="ppaction://hlinksldjump"/>
          </p:cNvPr>
          <p:cNvSpPr/>
          <p:nvPr/>
        </p:nvSpPr>
        <p:spPr>
          <a:xfrm>
            <a:off x="182882" y="2481943"/>
            <a:ext cx="2468878" cy="1410788"/>
          </a:xfrm>
          <a:prstGeom prst="cloudCallout">
            <a:avLst/>
          </a:prstGeom>
          <a:solidFill>
            <a:srgbClr val="B57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 </a:t>
            </a:r>
            <a:endParaRPr lang="ru-RU" sz="1400" dirty="0" smtClean="0"/>
          </a:p>
          <a:p>
            <a:pPr algn="ctr"/>
            <a:r>
              <a:rPr lang="ru-RU" sz="1400" b="1" dirty="0" smtClean="0"/>
              <a:t>Раздел 5. Характеристика предметно-развивающей </a:t>
            </a:r>
            <a:r>
              <a:rPr lang="ru-RU" sz="1400" b="1" dirty="0" smtClean="0"/>
              <a:t>среды</a:t>
            </a:r>
            <a:endParaRPr lang="ru-RU" sz="1400" dirty="0" smtClean="0"/>
          </a:p>
          <a:p>
            <a:pPr algn="ctr"/>
            <a:endParaRPr lang="ru-RU" sz="1400" dirty="0"/>
          </a:p>
        </p:txBody>
      </p:sp>
      <p:sp>
        <p:nvSpPr>
          <p:cNvPr id="11" name="Выноска-облако 10">
            <a:hlinkClick r:id="rId4" action="ppaction://hlinksldjump"/>
          </p:cNvPr>
          <p:cNvSpPr/>
          <p:nvPr/>
        </p:nvSpPr>
        <p:spPr>
          <a:xfrm>
            <a:off x="5721531" y="3984173"/>
            <a:ext cx="3187338" cy="1162594"/>
          </a:xfrm>
          <a:prstGeom prst="cloudCallout">
            <a:avLst/>
          </a:prstGeom>
          <a:solidFill>
            <a:srgbClr val="B57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Раздел 11. </a:t>
            </a:r>
            <a:r>
              <a:rPr lang="ru-RU" sz="1400" b="1" dirty="0" err="1" smtClean="0"/>
              <a:t>Здоровьесберигающие</a:t>
            </a:r>
            <a:r>
              <a:rPr lang="ru-RU" sz="1400" b="1" dirty="0" smtClean="0"/>
              <a:t> технологии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2438400" y="2416629"/>
            <a:ext cx="2434045" cy="1593668"/>
          </a:xfrm>
          <a:prstGeom prst="cloudCallout">
            <a:avLst/>
          </a:prstGeom>
          <a:solidFill>
            <a:srgbClr val="B57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Раздел 6. Содержание и особенности образовательного </a:t>
            </a:r>
            <a:r>
              <a:rPr lang="ru-RU" sz="1400" b="1" dirty="0" smtClean="0"/>
              <a:t>процесса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13" name="Выноска-облако 12">
            <a:hlinkClick r:id="rId5" action="ppaction://hlinksldjump"/>
          </p:cNvPr>
          <p:cNvSpPr/>
          <p:nvPr/>
        </p:nvSpPr>
        <p:spPr>
          <a:xfrm>
            <a:off x="4624251" y="2555966"/>
            <a:ext cx="2477589" cy="1162594"/>
          </a:xfrm>
          <a:prstGeom prst="cloudCallout">
            <a:avLst/>
          </a:prstGeom>
          <a:solidFill>
            <a:srgbClr val="B57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Раздел 7. Организация оздоровительной работы</a:t>
            </a:r>
            <a:endParaRPr lang="ru-RU" sz="1400" dirty="0"/>
          </a:p>
        </p:txBody>
      </p:sp>
      <p:sp>
        <p:nvSpPr>
          <p:cNvPr id="14" name="Выноска-облако 13">
            <a:hlinkClick r:id="rId6" action="ppaction://hlinksldjump"/>
          </p:cNvPr>
          <p:cNvSpPr/>
          <p:nvPr/>
        </p:nvSpPr>
        <p:spPr>
          <a:xfrm>
            <a:off x="7001691" y="2547257"/>
            <a:ext cx="2142309" cy="1018903"/>
          </a:xfrm>
          <a:prstGeom prst="cloudCallout">
            <a:avLst/>
          </a:prstGeom>
          <a:solidFill>
            <a:srgbClr val="B57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Раздел 8. Работа с родителями</a:t>
            </a:r>
            <a:endParaRPr lang="ru-RU" sz="1400" dirty="0"/>
          </a:p>
        </p:txBody>
      </p:sp>
      <p:sp>
        <p:nvSpPr>
          <p:cNvPr id="15" name="Выноска-облако 14">
            <a:hlinkClick r:id="rId7" action="ppaction://hlinksldjump"/>
          </p:cNvPr>
          <p:cNvSpPr/>
          <p:nvPr/>
        </p:nvSpPr>
        <p:spPr>
          <a:xfrm>
            <a:off x="235132" y="4153989"/>
            <a:ext cx="2233748" cy="1162594"/>
          </a:xfrm>
          <a:prstGeom prst="cloudCallout">
            <a:avLst/>
          </a:prstGeom>
          <a:solidFill>
            <a:srgbClr val="B57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Раздел 9. </a:t>
            </a:r>
            <a:r>
              <a:rPr lang="ru-RU" sz="1400" b="1" dirty="0" smtClean="0"/>
              <a:t>Наши достижения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16" name="Выноска-облако 15">
            <a:hlinkClick r:id="rId8" action="ppaction://hlinksldjump"/>
          </p:cNvPr>
          <p:cNvSpPr/>
          <p:nvPr/>
        </p:nvSpPr>
        <p:spPr>
          <a:xfrm>
            <a:off x="3174275" y="4180116"/>
            <a:ext cx="2233748" cy="1162594"/>
          </a:xfrm>
          <a:prstGeom prst="cloudCallout">
            <a:avLst/>
          </a:prstGeom>
          <a:solidFill>
            <a:srgbClr val="B57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Раздел 10. Открытые мероприятия </a:t>
            </a:r>
            <a:endParaRPr lang="ru-RU" sz="1400" dirty="0"/>
          </a:p>
        </p:txBody>
      </p:sp>
      <p:sp>
        <p:nvSpPr>
          <p:cNvPr id="17" name="Выноска-облако 16">
            <a:hlinkClick r:id="rId9" action="ppaction://hlinksldjump"/>
          </p:cNvPr>
          <p:cNvSpPr/>
          <p:nvPr/>
        </p:nvSpPr>
        <p:spPr>
          <a:xfrm>
            <a:off x="561704" y="5486400"/>
            <a:ext cx="2508070" cy="1162594"/>
          </a:xfrm>
          <a:prstGeom prst="cloudCallout">
            <a:avLst/>
          </a:prstGeom>
          <a:solidFill>
            <a:srgbClr val="B57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Раздел 12. Образовательные услуги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18" name="Выноска-облако 17">
            <a:hlinkClick r:id="rId10" action="ppaction://hlinksldjump"/>
          </p:cNvPr>
          <p:cNvSpPr/>
          <p:nvPr/>
        </p:nvSpPr>
        <p:spPr>
          <a:xfrm>
            <a:off x="6910252" y="1084217"/>
            <a:ext cx="2233748" cy="1162594"/>
          </a:xfrm>
          <a:prstGeom prst="cloudCallout">
            <a:avLst/>
          </a:prstGeom>
          <a:solidFill>
            <a:srgbClr val="B57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Раздел 4. </a:t>
            </a:r>
            <a:endParaRPr lang="ru-RU" sz="1400" dirty="0" smtClean="0"/>
          </a:p>
          <a:p>
            <a:pPr algn="ctr"/>
            <a:r>
              <a:rPr lang="ru-RU" sz="1400" b="1" dirty="0" smtClean="0"/>
              <a:t>Кадровое </a:t>
            </a:r>
            <a:r>
              <a:rPr lang="ru-RU" sz="1400" b="1" dirty="0" smtClean="0"/>
              <a:t>обеспечение</a:t>
            </a:r>
            <a:endParaRPr lang="ru-RU" sz="1400" dirty="0" smtClean="0"/>
          </a:p>
          <a:p>
            <a:pPr algn="ctr"/>
            <a:endParaRPr lang="ru-RU" sz="1400" dirty="0"/>
          </a:p>
        </p:txBody>
      </p:sp>
      <p:sp>
        <p:nvSpPr>
          <p:cNvPr id="19" name="Выноска-облако 18">
            <a:hlinkClick r:id="rId11" action="ppaction://hlinksldjump"/>
          </p:cNvPr>
          <p:cNvSpPr/>
          <p:nvPr/>
        </p:nvSpPr>
        <p:spPr>
          <a:xfrm>
            <a:off x="3483429" y="5508170"/>
            <a:ext cx="2233748" cy="1162594"/>
          </a:xfrm>
          <a:prstGeom prst="cloudCallout">
            <a:avLst/>
          </a:prstGeom>
          <a:solidFill>
            <a:srgbClr val="B57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Задачи на </a:t>
            </a:r>
            <a:endParaRPr lang="ru-RU" sz="1400" b="1" dirty="0" smtClean="0"/>
          </a:p>
          <a:p>
            <a:pPr algn="ctr"/>
            <a:r>
              <a:rPr lang="ru-RU" sz="1400" b="1" dirty="0" smtClean="0"/>
              <a:t>2018-2019 </a:t>
            </a:r>
            <a:r>
              <a:rPr lang="ru-RU" sz="1400" b="1" dirty="0" smtClean="0"/>
              <a:t>учебный год</a:t>
            </a:r>
            <a:endParaRPr lang="ru-RU" sz="1400" dirty="0"/>
          </a:p>
        </p:txBody>
      </p:sp>
      <p:sp>
        <p:nvSpPr>
          <p:cNvPr id="20" name="Выноска-облако 19">
            <a:hlinkClick r:id="rId12" action="ppaction://hlinksldjump"/>
          </p:cNvPr>
          <p:cNvSpPr/>
          <p:nvPr/>
        </p:nvSpPr>
        <p:spPr>
          <a:xfrm>
            <a:off x="6196149" y="5294810"/>
            <a:ext cx="2233748" cy="1162594"/>
          </a:xfrm>
          <a:prstGeom prst="cloudCallout">
            <a:avLst/>
          </a:prstGeom>
          <a:solidFill>
            <a:srgbClr val="B57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/>
          </a:p>
          <a:p>
            <a:pPr algn="ctr"/>
            <a:r>
              <a:rPr lang="ru-RU" b="1" dirty="0" smtClean="0"/>
              <a:t>Заключение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6755" y="1528354"/>
            <a:ext cx="4950823" cy="4376057"/>
          </a:xfrm>
          <a:prstGeom prst="rect">
            <a:avLst/>
          </a:prstGeom>
          <a:solidFill>
            <a:srgbClr val="E2D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964" y="248194"/>
            <a:ext cx="7886700" cy="7581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Раздел 1. Общая характеристика учреждения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2079" y="1672046"/>
            <a:ext cx="4609556" cy="411480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Наименование учреждения: Муниципальное бюджетное дошкольное образовательное учреждение комбинированного вида детский сад № 68 «Лукоморье». </a:t>
            </a:r>
          </a:p>
          <a:p>
            <a:pPr fontAlgn="base"/>
            <a:r>
              <a:rPr lang="ru-RU" sz="1600" b="1" dirty="0" smtClean="0"/>
              <a:t>Юридический адрес: 141013,  г. Мытищи, ул. Стрелковая, стр. №19</a:t>
            </a:r>
          </a:p>
          <a:p>
            <a:pPr fontAlgn="base"/>
            <a:r>
              <a:rPr lang="ru-RU" sz="1600" b="1" dirty="0" smtClean="0"/>
              <a:t>Учреждение размещается в двух отдельно стоящих зданиях по адресам:</a:t>
            </a:r>
          </a:p>
          <a:p>
            <a:r>
              <a:rPr lang="ru-RU" sz="1600" b="1" dirty="0" smtClean="0"/>
              <a:t>141013, Московская область, г. Мытищи, ул. Стрелковая, стр. №</a:t>
            </a:r>
            <a:r>
              <a:rPr lang="ru-RU" sz="1600" b="1" dirty="0" smtClean="0"/>
              <a:t>19</a:t>
            </a:r>
            <a:endParaRPr lang="en-US" sz="1600" b="1" dirty="0" smtClean="0"/>
          </a:p>
          <a:p>
            <a:r>
              <a:rPr lang="ru-RU" sz="1600" b="1" dirty="0" smtClean="0"/>
              <a:t>141005 Московская область, </a:t>
            </a:r>
            <a:r>
              <a:rPr lang="ru-RU" sz="1600" b="1" dirty="0" smtClean="0"/>
              <a:t>г.Мытищи</a:t>
            </a:r>
            <a:r>
              <a:rPr lang="ru-RU" sz="1600" b="1" dirty="0" smtClean="0"/>
              <a:t>,  проезд  Институтский 4-й, стр. 1</a:t>
            </a:r>
            <a:endParaRPr lang="ru-RU" sz="1600" b="1" dirty="0" smtClean="0"/>
          </a:p>
          <a:p>
            <a:r>
              <a:rPr lang="ru-RU" sz="1600" b="1" dirty="0" smtClean="0"/>
              <a:t>Телефоны: 8 (495) 582-21-68, 8 (495) 582-23-68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9900CC"/>
                </a:solidFill>
              </a:rPr>
              <a:t>     Наш сайт: </a:t>
            </a:r>
            <a:r>
              <a:rPr lang="ru-RU" sz="1600" b="1" u="sng" dirty="0" smtClean="0">
                <a:solidFill>
                  <a:srgbClr val="9900CC"/>
                </a:solidFill>
                <a:hlinkClick r:id="rId2"/>
              </a:rPr>
              <a:t>http://mbdou68.edummr.ru</a:t>
            </a:r>
            <a:endParaRPr lang="ru-RU" sz="1600" b="1" dirty="0" smtClean="0">
              <a:solidFill>
                <a:srgbClr val="9900CC"/>
              </a:solidFill>
            </a:endParaRPr>
          </a:p>
          <a:p>
            <a:endParaRPr lang="ru-RU" sz="1600" dirty="0"/>
          </a:p>
        </p:txBody>
      </p:sp>
      <p:pic>
        <p:nvPicPr>
          <p:cNvPr id="4" name="Рисунок 3" descr="DSC04640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1897" y="1332412"/>
            <a:ext cx="3513909" cy="2612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пользователь\Desktop\68 фота камеры\20160706_114155.jpg">
            <a:hlinkClick r:id="rId2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7895" y="4062549"/>
            <a:ext cx="3485604" cy="1998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1" name="Picture 3" descr="http://www.mapecu.com/wp-content/uploads/2014/05/Facebook-logo-PSD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534" y="5929721"/>
            <a:ext cx="1304925" cy="771525"/>
          </a:xfrm>
          <a:prstGeom prst="rect">
            <a:avLst/>
          </a:prstGeom>
          <a:noFill/>
        </p:spPr>
      </p:pic>
      <p:pic>
        <p:nvPicPr>
          <p:cNvPr id="17413" name="Picture 5" descr="http://tehnot.com/wp-content/uploads/2016/03/na-instagram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1876" y="5951083"/>
            <a:ext cx="962025" cy="666751"/>
          </a:xfrm>
          <a:prstGeom prst="rect">
            <a:avLst/>
          </a:prstGeom>
          <a:noFill/>
        </p:spPr>
      </p:pic>
      <p:sp>
        <p:nvSpPr>
          <p:cNvPr id="9" name="Выноска-облако 8">
            <a:hlinkClick r:id="rId9" action="ppaction://hlinksldjump"/>
          </p:cNvPr>
          <p:cNvSpPr/>
          <p:nvPr/>
        </p:nvSpPr>
        <p:spPr>
          <a:xfrm>
            <a:off x="6740434" y="6087292"/>
            <a:ext cx="2246811" cy="770708"/>
          </a:xfrm>
          <a:prstGeom prst="cloudCallout">
            <a:avLst/>
          </a:prstGeom>
          <a:solidFill>
            <a:srgbClr val="AA85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Раздел 2. Состав воспитанников учреждения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9016" y="1133294"/>
            <a:ext cx="6751864" cy="4875620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 smtClean="0"/>
              <a:t>В 2017-20178учебном году посещало дошкольное учреждение 318 воспитанников, функционировало 13 групп</a:t>
            </a:r>
            <a:r>
              <a:rPr lang="ru-RU" sz="5600" b="1" dirty="0" smtClean="0"/>
              <a:t>.</a:t>
            </a:r>
            <a:endParaRPr lang="ru-RU" sz="5600" b="1" dirty="0" smtClean="0"/>
          </a:p>
          <a:p>
            <a:pPr>
              <a:buNone/>
            </a:pPr>
            <a:r>
              <a:rPr lang="ru-RU" sz="5600" b="1" dirty="0" smtClean="0"/>
              <a:t>В здании по адресу г. Мытищи, ул. Стрелковая, стр. №19 функционирует </a:t>
            </a:r>
            <a:endParaRPr lang="ru-RU" sz="5600" b="1" dirty="0" smtClean="0"/>
          </a:p>
          <a:p>
            <a:pPr>
              <a:buNone/>
            </a:pPr>
            <a:r>
              <a:rPr lang="ru-RU" sz="5600" b="1" dirty="0" smtClean="0"/>
              <a:t>6 </a:t>
            </a:r>
            <a:r>
              <a:rPr lang="ru-RU" sz="5600" b="1" dirty="0" smtClean="0"/>
              <a:t>групп: </a:t>
            </a:r>
          </a:p>
          <a:p>
            <a:r>
              <a:rPr lang="ru-RU" sz="5600" b="1" dirty="0" smtClean="0"/>
              <a:t>1-я группа ранний возраст – (с 2 до 3 лет)</a:t>
            </a:r>
          </a:p>
          <a:p>
            <a:r>
              <a:rPr lang="ru-RU" sz="5600" b="1" dirty="0" smtClean="0"/>
              <a:t>2-я младшая группа №2 – (с 3 до 4 лет)</a:t>
            </a:r>
          </a:p>
          <a:p>
            <a:r>
              <a:rPr lang="ru-RU" sz="5600" b="1" dirty="0" smtClean="0"/>
              <a:t>Младше -средняя группа №3 – (с 3- 5 лет)</a:t>
            </a:r>
          </a:p>
          <a:p>
            <a:r>
              <a:rPr lang="ru-RU" sz="5600" b="1" dirty="0" smtClean="0"/>
              <a:t>Средняя группа  № 4 – (с4-5 лет)</a:t>
            </a:r>
          </a:p>
          <a:p>
            <a:r>
              <a:rPr lang="ru-RU" sz="5600" b="1" dirty="0" smtClean="0"/>
              <a:t>старшая  группа №5 (с 5 до 6 лет)</a:t>
            </a:r>
          </a:p>
          <a:p>
            <a:r>
              <a:rPr lang="ru-RU" sz="5600" b="1" dirty="0" smtClean="0"/>
              <a:t>подготовительная логопедическая группа №6 (с 6-7 лет)</a:t>
            </a:r>
          </a:p>
          <a:p>
            <a:pPr>
              <a:buNone/>
            </a:pPr>
            <a:r>
              <a:rPr lang="ru-RU" sz="5600" b="1" dirty="0" smtClean="0"/>
              <a:t> </a:t>
            </a:r>
          </a:p>
          <a:p>
            <a:pPr>
              <a:buNone/>
            </a:pPr>
            <a:r>
              <a:rPr lang="ru-RU" sz="5600" b="1" dirty="0" smtClean="0"/>
              <a:t>В здании по адресу г. Мытищи, проезд Институтский 4-й, стр. №1 функционирует </a:t>
            </a:r>
            <a:endParaRPr lang="ru-RU" sz="5600" b="1" dirty="0" smtClean="0"/>
          </a:p>
          <a:p>
            <a:pPr>
              <a:buNone/>
            </a:pPr>
            <a:r>
              <a:rPr lang="ru-RU" sz="5600" b="1" dirty="0" smtClean="0"/>
              <a:t>6 </a:t>
            </a:r>
            <a:r>
              <a:rPr lang="ru-RU" sz="5600" b="1" dirty="0" smtClean="0"/>
              <a:t>групп:</a:t>
            </a:r>
          </a:p>
          <a:p>
            <a:r>
              <a:rPr lang="ru-RU" sz="5600" b="1" dirty="0" smtClean="0"/>
              <a:t>2-я младшая группа №7 – (3-4 года)</a:t>
            </a:r>
          </a:p>
          <a:p>
            <a:r>
              <a:rPr lang="ru-RU" sz="5600" b="1" dirty="0" smtClean="0"/>
              <a:t>Средняя группа №8 – (3-4 года)</a:t>
            </a:r>
          </a:p>
          <a:p>
            <a:r>
              <a:rPr lang="ru-RU" sz="5600" b="1" dirty="0" smtClean="0"/>
              <a:t>средняя группа №10(4- 5 лет)</a:t>
            </a:r>
          </a:p>
          <a:p>
            <a:r>
              <a:rPr lang="ru-RU" sz="5600" b="1" dirty="0" smtClean="0"/>
              <a:t>старшая группа № 9(5 - 6 лет)</a:t>
            </a:r>
          </a:p>
          <a:p>
            <a:r>
              <a:rPr lang="ru-RU" sz="5600" b="1" dirty="0" smtClean="0"/>
              <a:t>Старшая группа  № 11 (5-6 лет)</a:t>
            </a:r>
          </a:p>
          <a:p>
            <a:r>
              <a:rPr lang="ru-RU" sz="5600" b="1" dirty="0" smtClean="0"/>
              <a:t>Подготовительная группа № 12 (6 – 7 лет)</a:t>
            </a:r>
          </a:p>
          <a:p>
            <a:r>
              <a:rPr lang="ru-RU" sz="5600" b="1" dirty="0" smtClean="0"/>
              <a:t>ГКП № 13 (2-3 года)</a:t>
            </a:r>
            <a:endParaRPr lang="ru-RU" sz="5600" b="1" dirty="0" smtClean="0"/>
          </a:p>
          <a:p>
            <a:endParaRPr lang="ru-RU" dirty="0"/>
          </a:p>
        </p:txBody>
      </p:sp>
      <p:sp>
        <p:nvSpPr>
          <p:cNvPr id="4" name="Выноска-облако 3">
            <a:hlinkClick r:id="rId2" action="ppaction://hlinksldjump"/>
          </p:cNvPr>
          <p:cNvSpPr/>
          <p:nvPr/>
        </p:nvSpPr>
        <p:spPr>
          <a:xfrm>
            <a:off x="6609807" y="5812973"/>
            <a:ext cx="2246811" cy="770708"/>
          </a:xfrm>
          <a:prstGeom prst="cloudCallout">
            <a:avLst/>
          </a:prstGeom>
          <a:solidFill>
            <a:srgbClr val="AA85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9" y="-366251"/>
            <a:ext cx="7886700" cy="1047221"/>
          </a:xfrm>
        </p:spPr>
        <p:txBody>
          <a:bodyPr/>
          <a:lstStyle/>
          <a:p>
            <a:pPr algn="ctr"/>
            <a:r>
              <a:rPr lang="ru-RU" b="1" dirty="0" smtClean="0"/>
              <a:t>Состав администрации </a:t>
            </a:r>
            <a:endParaRPr lang="ru-RU" b="1" dirty="0"/>
          </a:p>
        </p:txBody>
      </p:sp>
      <p:pic>
        <p:nvPicPr>
          <p:cNvPr id="18434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1660" y="388709"/>
            <a:ext cx="1740535" cy="1740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965267" y="2076994"/>
            <a:ext cx="3082834" cy="992778"/>
          </a:xfrm>
          <a:prstGeom prst="rect">
            <a:avLst/>
          </a:prstGeom>
          <a:solidFill>
            <a:srgbClr val="AA85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ru-RU" sz="1200" dirty="0" smtClean="0"/>
          </a:p>
          <a:p>
            <a:pPr algn="ctr" fontAlgn="base"/>
            <a:r>
              <a:rPr lang="ru-RU" sz="1200" b="1" dirty="0" smtClean="0"/>
              <a:t> Заведующий:</a:t>
            </a:r>
          </a:p>
          <a:p>
            <a:pPr algn="ctr" fontAlgn="base"/>
            <a:r>
              <a:rPr lang="ru-RU" sz="1200" b="1" dirty="0" smtClean="0"/>
              <a:t> Мицкевич Галина </a:t>
            </a:r>
            <a:r>
              <a:rPr lang="ru-RU" sz="1200" b="1" dirty="0" err="1" smtClean="0"/>
              <a:t>Орестовна</a:t>
            </a:r>
            <a:endParaRPr lang="ru-RU" sz="1200" dirty="0" smtClean="0"/>
          </a:p>
          <a:p>
            <a:pPr algn="ctr" fontAlgn="base"/>
            <a:r>
              <a:rPr lang="ru-RU" sz="1200" b="1" dirty="0" smtClean="0"/>
              <a:t>педагогический стаж 21 год, высшая квалификационная категория.</a:t>
            </a:r>
            <a:endParaRPr lang="ru-RU" sz="1200" dirty="0" smtClean="0"/>
          </a:p>
          <a:p>
            <a:pPr algn="ctr"/>
            <a:endParaRPr lang="ru-RU" sz="1200" dirty="0"/>
          </a:p>
        </p:txBody>
      </p:sp>
      <p:pic>
        <p:nvPicPr>
          <p:cNvPr id="18435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268" y="2419657"/>
            <a:ext cx="1463040" cy="2194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5131" y="4689566"/>
            <a:ext cx="2560321" cy="953588"/>
          </a:xfrm>
          <a:prstGeom prst="rect">
            <a:avLst/>
          </a:prstGeom>
          <a:solidFill>
            <a:srgbClr val="AA85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Заместитель заведующего по  административно-хозяйственной работе Юхнова Оксана Павловна </a:t>
            </a:r>
          </a:p>
          <a:p>
            <a:pPr algn="ctr"/>
            <a:r>
              <a:rPr lang="ru-RU" sz="1200" b="1" dirty="0" smtClean="0"/>
              <a:t>Стаж 10 лет</a:t>
            </a:r>
            <a:endParaRPr lang="ru-RU" sz="1200" dirty="0"/>
          </a:p>
        </p:txBody>
      </p:sp>
      <p:sp>
        <p:nvSpPr>
          <p:cNvPr id="8" name="Выноска-облако 7">
            <a:hlinkClick r:id="rId5" action="ppaction://hlinksldjump"/>
          </p:cNvPr>
          <p:cNvSpPr/>
          <p:nvPr/>
        </p:nvSpPr>
        <p:spPr>
          <a:xfrm>
            <a:off x="6897189" y="6087292"/>
            <a:ext cx="2246811" cy="770708"/>
          </a:xfrm>
          <a:prstGeom prst="cloudCallout">
            <a:avLst/>
          </a:prstGeom>
          <a:solidFill>
            <a:srgbClr val="AA85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</a:t>
            </a:r>
            <a:endParaRPr lang="ru-RU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6" cstate="print"/>
          <a:srcRect t="34751" r="14918" b="26519"/>
          <a:stretch>
            <a:fillRect/>
          </a:stretch>
        </p:blipFill>
        <p:spPr bwMode="auto">
          <a:xfrm>
            <a:off x="3592285" y="3239588"/>
            <a:ext cx="1711232" cy="1384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91841" y="4767944"/>
            <a:ext cx="2560320" cy="836022"/>
          </a:xfrm>
          <a:prstGeom prst="rect">
            <a:avLst/>
          </a:prstGeom>
          <a:solidFill>
            <a:srgbClr val="AA85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Заместитель заведующего по безопасности Евдокимова А.лена Андреевна </a:t>
            </a:r>
          </a:p>
          <a:p>
            <a:pPr algn="ctr"/>
            <a:r>
              <a:rPr lang="ru-RU" sz="1200" dirty="0" smtClean="0"/>
              <a:t>Стаж  8 лет </a:t>
            </a:r>
            <a:endParaRPr lang="ru-RU" sz="1200" dirty="0"/>
          </a:p>
        </p:txBody>
      </p:sp>
      <p:pic>
        <p:nvPicPr>
          <p:cNvPr id="1028" name="Picture 4" descr="http://mbdou68.edummr.ru/wp-content/uploads/2018/04/IMG-20180421-WA0024.jpg">
            <a:hlinkClick r:id="rId2"/>
          </p:cNvPr>
          <p:cNvPicPr>
            <a:picLocks noChangeAspect="1" noChangeArrowheads="1"/>
          </p:cNvPicPr>
          <p:nvPr/>
        </p:nvPicPr>
        <p:blipFill>
          <a:blip r:embed="rId7" cstate="print"/>
          <a:srcRect l="68248" t="37317" b="41692"/>
          <a:stretch>
            <a:fillRect/>
          </a:stretch>
        </p:blipFill>
        <p:spPr bwMode="auto">
          <a:xfrm>
            <a:off x="6818811" y="2651758"/>
            <a:ext cx="1475055" cy="1733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174378" y="4646023"/>
            <a:ext cx="2560320" cy="997131"/>
          </a:xfrm>
          <a:prstGeom prst="rect">
            <a:avLst/>
          </a:prstGeom>
          <a:solidFill>
            <a:srgbClr val="AA85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Заместитель заведующего по воспитательной и методической работе Иванова Ирина Владимировна .</a:t>
            </a:r>
          </a:p>
          <a:p>
            <a:pPr algn="ctr"/>
            <a:r>
              <a:rPr lang="ru-RU" sz="1200" dirty="0" smtClean="0"/>
              <a:t>Стаж  20лет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587" y="0"/>
            <a:ext cx="7886700" cy="10472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Раздел 4.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Кадровое </a:t>
            </a:r>
            <a:r>
              <a:rPr lang="ru-RU" b="1" dirty="0" smtClean="0"/>
              <a:t>обеспечение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7210" y="1067979"/>
            <a:ext cx="7886700" cy="2263049"/>
          </a:xfrm>
          <a:solidFill>
            <a:srgbClr val="FFCCFF"/>
          </a:solidFill>
        </p:spPr>
        <p:txBody>
          <a:bodyPr>
            <a:noAutofit/>
          </a:bodyPr>
          <a:lstStyle/>
          <a:p>
            <a:pPr algn="ctr"/>
            <a:r>
              <a:rPr lang="ru-RU" sz="1800" b="1" dirty="0" smtClean="0"/>
              <a:t>Общее количество  -28</a:t>
            </a:r>
          </a:p>
          <a:p>
            <a:pPr algn="ctr"/>
            <a:r>
              <a:rPr lang="ru-RU" sz="1800" b="1" dirty="0" smtClean="0"/>
              <a:t>Заместитель заведующего по </a:t>
            </a:r>
            <a:r>
              <a:rPr lang="ru-RU" sz="1800" b="1" dirty="0" smtClean="0"/>
              <a:t> </a:t>
            </a:r>
            <a:r>
              <a:rPr lang="ru-RU" sz="1800" b="1" dirty="0" smtClean="0"/>
              <a:t>воспитательной и методической работе</a:t>
            </a:r>
            <a:r>
              <a:rPr lang="ru-RU" sz="1800" b="1" dirty="0" smtClean="0"/>
              <a:t> </a:t>
            </a:r>
            <a:r>
              <a:rPr lang="ru-RU" sz="1800" b="1" dirty="0" smtClean="0"/>
              <a:t>-1</a:t>
            </a:r>
          </a:p>
          <a:p>
            <a:pPr algn="ctr"/>
            <a:r>
              <a:rPr lang="ru-RU" sz="1800" b="1" dirty="0" smtClean="0"/>
              <a:t>Воспитатель -</a:t>
            </a:r>
            <a:r>
              <a:rPr lang="ru-RU" sz="1800" b="1" dirty="0" smtClean="0"/>
              <a:t>24</a:t>
            </a:r>
            <a:endParaRPr lang="ru-RU" sz="1800" b="1" dirty="0" smtClean="0"/>
          </a:p>
          <a:p>
            <a:pPr algn="ctr"/>
            <a:r>
              <a:rPr lang="ru-RU" sz="1800" b="1" dirty="0" smtClean="0"/>
              <a:t>Музыкальный руководитель -2</a:t>
            </a:r>
          </a:p>
          <a:p>
            <a:pPr algn="ctr"/>
            <a:r>
              <a:rPr lang="ru-RU" sz="1800" b="1" dirty="0" smtClean="0"/>
              <a:t>Учитель-логопед -2</a:t>
            </a:r>
          </a:p>
          <a:p>
            <a:pPr algn="ctr"/>
            <a:r>
              <a:rPr lang="ru-RU" sz="1800" b="1" dirty="0" smtClean="0"/>
              <a:t>Педагог-психолог -1</a:t>
            </a:r>
          </a:p>
          <a:p>
            <a:endParaRPr lang="ru-RU" sz="16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22069" y="4715691"/>
          <a:ext cx="2899954" cy="214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2599509" y="3409405"/>
          <a:ext cx="3722914" cy="1711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695405" y="5094514"/>
          <a:ext cx="3239589" cy="1515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Выноска-облако 6">
            <a:hlinkClick r:id="rId5" action="ppaction://hlinksldjump"/>
          </p:cNvPr>
          <p:cNvSpPr/>
          <p:nvPr/>
        </p:nvSpPr>
        <p:spPr>
          <a:xfrm>
            <a:off x="6897189" y="182881"/>
            <a:ext cx="2246811" cy="770708"/>
          </a:xfrm>
          <a:prstGeom prst="cloudCallout">
            <a:avLst/>
          </a:prstGeom>
          <a:solidFill>
            <a:srgbClr val="AA85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/>
              <a:t>Раздел 5. Характеристика предметно-развивающей </a:t>
            </a:r>
            <a:r>
              <a:rPr lang="ru-RU" b="1" dirty="0" smtClean="0"/>
              <a:t>среды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84217"/>
            <a:ext cx="7886700" cy="3317966"/>
          </a:xfrm>
          <a:solidFill>
            <a:srgbClr val="FFCCCC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 smtClean="0"/>
              <a:t>В здании по адресу  г. Мытищи, 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/>
              <a:t>ул. Стрелковая, стр. №19 имеются: 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/>
              <a:t>- 6 групп </a:t>
            </a:r>
            <a:endParaRPr lang="ru-RU" sz="1400" b="1" dirty="0" smtClean="0"/>
          </a:p>
          <a:p>
            <a:pPr>
              <a:lnSpc>
                <a:spcPct val="100000"/>
              </a:lnSpc>
            </a:pPr>
            <a:r>
              <a:rPr lang="ru-RU" sz="1400" b="1" dirty="0" smtClean="0"/>
              <a:t>- </a:t>
            </a:r>
            <a:r>
              <a:rPr lang="ru-RU" sz="1400" b="1" dirty="0" smtClean="0"/>
              <a:t>методический </a:t>
            </a:r>
            <a:r>
              <a:rPr lang="ru-RU" sz="1400" b="1" dirty="0" smtClean="0"/>
              <a:t>кабинет</a:t>
            </a:r>
            <a:endParaRPr lang="ru-RU" sz="1400" b="1" dirty="0" smtClean="0"/>
          </a:p>
          <a:p>
            <a:pPr>
              <a:lnSpc>
                <a:spcPct val="100000"/>
              </a:lnSpc>
            </a:pPr>
            <a:r>
              <a:rPr lang="ru-RU" sz="1400" b="1" dirty="0" smtClean="0"/>
              <a:t>- кабинет </a:t>
            </a:r>
            <a:r>
              <a:rPr lang="ru-RU" sz="1400" b="1" dirty="0" smtClean="0"/>
              <a:t>психолога</a:t>
            </a:r>
            <a:endParaRPr lang="ru-RU" sz="1400" b="1" dirty="0" smtClean="0"/>
          </a:p>
          <a:p>
            <a:pPr>
              <a:lnSpc>
                <a:spcPct val="100000"/>
              </a:lnSpc>
            </a:pPr>
            <a:r>
              <a:rPr lang="ru-RU" sz="1400" b="1" dirty="0" smtClean="0"/>
              <a:t>- кабинет </a:t>
            </a:r>
            <a:r>
              <a:rPr lang="ru-RU" sz="1400" b="1" dirty="0" smtClean="0"/>
              <a:t>логопеда</a:t>
            </a:r>
            <a:endParaRPr lang="ru-RU" sz="1400" b="1" dirty="0" smtClean="0"/>
          </a:p>
          <a:p>
            <a:pPr>
              <a:lnSpc>
                <a:spcPct val="100000"/>
              </a:lnSpc>
            </a:pPr>
            <a:r>
              <a:rPr lang="ru-RU" sz="1400" b="1" dirty="0" smtClean="0"/>
              <a:t>- музыкальный </a:t>
            </a:r>
            <a:r>
              <a:rPr lang="ru-RU" sz="1400" b="1" dirty="0" smtClean="0"/>
              <a:t>зал</a:t>
            </a:r>
            <a:endParaRPr lang="ru-RU" sz="1400" b="1" dirty="0" smtClean="0"/>
          </a:p>
          <a:p>
            <a:pPr>
              <a:lnSpc>
                <a:spcPct val="100000"/>
              </a:lnSpc>
            </a:pPr>
            <a:r>
              <a:rPr lang="ru-RU" sz="1400" b="1" dirty="0" smtClean="0"/>
              <a:t>- </a:t>
            </a:r>
            <a:r>
              <a:rPr lang="ru-RU" sz="1400" b="1" dirty="0" smtClean="0"/>
              <a:t>медицинский  кабинет</a:t>
            </a:r>
            <a:endParaRPr lang="ru-RU" sz="1400" b="1" dirty="0" smtClean="0"/>
          </a:p>
          <a:p>
            <a:pPr>
              <a:lnSpc>
                <a:spcPct val="100000"/>
              </a:lnSpc>
            </a:pPr>
            <a:r>
              <a:rPr lang="ru-RU" sz="1400" b="1" dirty="0" smtClean="0"/>
              <a:t>- сенсорная </a:t>
            </a:r>
            <a:r>
              <a:rPr lang="ru-RU" sz="1400" b="1" dirty="0" smtClean="0"/>
              <a:t>комната</a:t>
            </a:r>
            <a:endParaRPr lang="ru-RU" sz="1400" b="1" dirty="0" smtClean="0"/>
          </a:p>
          <a:p>
            <a:pPr>
              <a:lnSpc>
                <a:spcPct val="100000"/>
              </a:lnSpc>
            </a:pPr>
            <a:r>
              <a:rPr lang="ru-RU" sz="1400" b="1" dirty="0" smtClean="0"/>
              <a:t>-  </a:t>
            </a:r>
            <a:r>
              <a:rPr lang="ru-RU" sz="1400" b="1" dirty="0" smtClean="0"/>
              <a:t>пищеблок</a:t>
            </a:r>
            <a:endParaRPr lang="ru-RU" sz="1400" b="1" dirty="0" smtClean="0"/>
          </a:p>
          <a:p>
            <a:endParaRPr lang="ru-RU" sz="1400" b="1" dirty="0"/>
          </a:p>
        </p:txBody>
      </p:sp>
      <p:pic>
        <p:nvPicPr>
          <p:cNvPr id="4" name="Рисунок 3" descr="C:\Users\пользователь\Desktop\68 фота камеры\Ia27iRHv4V4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0719" y="4904015"/>
            <a:ext cx="20955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пользователь\Desktop\68 фота камеры\ZkBNoFFT8E8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497" y="4947964"/>
            <a:ext cx="2171700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63440" y="1097280"/>
            <a:ext cx="3722914" cy="3095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sz="14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В </a:t>
            </a:r>
            <a:r>
              <a:rPr lang="ru-RU" sz="1400" b="1" dirty="0" smtClean="0">
                <a:solidFill>
                  <a:schemeClr val="tx1"/>
                </a:solidFill>
              </a:rPr>
              <a:t>здании по адресу  г. Мытищи, проезд Институтский 4-й, стр. №1 имеются: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  </a:t>
            </a:r>
            <a:r>
              <a:rPr lang="ru-RU" sz="1400" b="1" dirty="0" smtClean="0">
                <a:solidFill>
                  <a:schemeClr val="tx1"/>
                </a:solidFill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</a:rPr>
              <a:t>6 групп и ГКП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- методический </a:t>
            </a:r>
            <a:r>
              <a:rPr lang="ru-RU" sz="1400" b="1" dirty="0" smtClean="0">
                <a:solidFill>
                  <a:schemeClr val="tx1"/>
                </a:solidFill>
              </a:rPr>
              <a:t>кабинет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- кабинет </a:t>
            </a:r>
            <a:r>
              <a:rPr lang="ru-RU" sz="1400" b="1" dirty="0" smtClean="0">
                <a:solidFill>
                  <a:schemeClr val="tx1"/>
                </a:solidFill>
              </a:rPr>
              <a:t>психолога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- кабинет </a:t>
            </a:r>
            <a:r>
              <a:rPr lang="ru-RU" sz="1400" b="1" dirty="0" smtClean="0">
                <a:solidFill>
                  <a:schemeClr val="tx1"/>
                </a:solidFill>
              </a:rPr>
              <a:t>логопеда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- музыкальный </a:t>
            </a:r>
            <a:r>
              <a:rPr lang="ru-RU" sz="1400" b="1" dirty="0" smtClean="0">
                <a:solidFill>
                  <a:schemeClr val="tx1"/>
                </a:solidFill>
              </a:rPr>
              <a:t>зал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- </a:t>
            </a:r>
            <a:r>
              <a:rPr lang="ru-RU" sz="1400" b="1" dirty="0" smtClean="0">
                <a:solidFill>
                  <a:schemeClr val="tx1"/>
                </a:solidFill>
              </a:rPr>
              <a:t>м</a:t>
            </a:r>
            <a:r>
              <a:rPr lang="ru-RU" sz="1400" b="1" dirty="0" smtClean="0">
                <a:solidFill>
                  <a:schemeClr val="tx1"/>
                </a:solidFill>
              </a:rPr>
              <a:t>едицинский  кабинет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- сенсорная комната</a:t>
            </a:r>
          </a:p>
          <a:p>
            <a:pPr>
              <a:lnSpc>
                <a:spcPct val="150000"/>
              </a:lnSpc>
            </a:pPr>
            <a:r>
              <a:rPr lang="ru-RU" sz="1400" b="1" dirty="0" smtClean="0">
                <a:solidFill>
                  <a:schemeClr val="tx1"/>
                </a:solidFill>
              </a:rPr>
              <a:t>-  </a:t>
            </a:r>
            <a:r>
              <a:rPr lang="ru-RU" sz="1400" b="1" dirty="0" smtClean="0">
                <a:solidFill>
                  <a:schemeClr val="tx1"/>
                </a:solidFill>
              </a:rPr>
              <a:t>пищеблок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%d1%80%d0%b8%d1%81%d1%83%d0%bd%d0%be%d0%ba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0079" y="4522317"/>
            <a:ext cx="2171110" cy="1447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http://mbdou68.edummr.ru/wp-content/uploads/2017/08/20170822_113933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5257" y="4585064"/>
            <a:ext cx="2448743" cy="1377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трелка влево 9"/>
          <p:cNvSpPr/>
          <p:nvPr/>
        </p:nvSpPr>
        <p:spPr>
          <a:xfrm>
            <a:off x="2573383" y="5943600"/>
            <a:ext cx="1841863" cy="914400"/>
          </a:xfrm>
          <a:prstGeom prst="leftArrow">
            <a:avLst/>
          </a:prstGeom>
          <a:solidFill>
            <a:srgbClr val="B57B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Кликните на картинки</a:t>
            </a:r>
            <a:endParaRPr lang="ru-RU" dirty="0"/>
          </a:p>
        </p:txBody>
      </p:sp>
      <p:sp>
        <p:nvSpPr>
          <p:cNvPr id="11" name="Выноска-облако 10">
            <a:hlinkClick r:id="rId10" action="ppaction://hlinksldjump"/>
          </p:cNvPr>
          <p:cNvSpPr/>
          <p:nvPr/>
        </p:nvSpPr>
        <p:spPr>
          <a:xfrm>
            <a:off x="6897189" y="6087292"/>
            <a:ext cx="2246811" cy="770708"/>
          </a:xfrm>
          <a:prstGeom prst="cloudCallout">
            <a:avLst/>
          </a:prstGeom>
          <a:solidFill>
            <a:srgbClr val="AA85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587" y="221576"/>
            <a:ext cx="7886700" cy="104722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Раздел 6. Содержание и особенности образовательного процесса.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204" y="1681934"/>
            <a:ext cx="4126230" cy="4953997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Приоритетными направлениями являются следующие: </a:t>
            </a:r>
          </a:p>
          <a:p>
            <a:r>
              <a:rPr lang="ru-RU" sz="1400" b="1" dirty="0" smtClean="0"/>
              <a:t>- художественно-эстетическое </a:t>
            </a:r>
          </a:p>
          <a:p>
            <a:r>
              <a:rPr lang="ru-RU" sz="1400" b="1" dirty="0" smtClean="0"/>
              <a:t>- физическое, </a:t>
            </a:r>
          </a:p>
          <a:p>
            <a:r>
              <a:rPr lang="ru-RU" sz="1400" b="1" dirty="0" smtClean="0"/>
              <a:t>- познавательно-речевое.</a:t>
            </a:r>
          </a:p>
          <a:p>
            <a:pPr>
              <a:buNone/>
            </a:pPr>
            <a:r>
              <a:rPr lang="ru-RU" sz="1400" b="1" dirty="0" smtClean="0"/>
              <a:t>    Свою работу ведет  </a:t>
            </a:r>
            <a:r>
              <a:rPr lang="ru-RU" sz="1400" b="1" dirty="0" smtClean="0"/>
              <a:t>консультативный пункт для оказания помощи родителям законным представителям) и детям, воспитывающимся в условиях семьи. </a:t>
            </a:r>
          </a:p>
          <a:p>
            <a:pPr>
              <a:buNone/>
            </a:pPr>
            <a:r>
              <a:rPr lang="ru-RU" sz="1400" b="1" dirty="0" smtClean="0"/>
              <a:t>     О</a:t>
            </a:r>
            <a:r>
              <a:rPr lang="ru-RU" sz="1400" b="1" dirty="0" smtClean="0"/>
              <a:t>бразовательный процесс осуществляется </a:t>
            </a:r>
            <a:r>
              <a:rPr lang="ru-RU" sz="1400" b="1" dirty="0" smtClean="0"/>
              <a:t>основной общеобразовательной программой дошкольного образования:  «От рождения до школы» под редакцией Н.Е. </a:t>
            </a:r>
            <a:r>
              <a:rPr lang="ru-RU" sz="1400" b="1" dirty="0" err="1" smtClean="0"/>
              <a:t>Вераксы</a:t>
            </a:r>
            <a:r>
              <a:rPr lang="ru-RU" sz="1400" b="1" dirty="0" smtClean="0"/>
              <a:t>, Т.С. Комаровой, М.А. Васильевой. Программа является инновационной, разработанной в соответствии с Федеральным государственным образовательным стандартом дошкольного образования</a:t>
            </a:r>
            <a:r>
              <a:rPr lang="ru-RU" sz="1400" b="1" dirty="0" smtClean="0"/>
              <a:t>.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dirty="0" smtClean="0">
                <a:solidFill>
                  <a:srgbClr val="173A8D"/>
                </a:solidFill>
                <a:hlinkClick r:id="rId2"/>
              </a:rPr>
              <a:t>О</a:t>
            </a:r>
            <a:r>
              <a:rPr lang="ru-RU" sz="1400" dirty="0" smtClean="0">
                <a:solidFill>
                  <a:srgbClr val="173A8D"/>
                </a:solidFill>
                <a:hlinkClick r:id="rId2"/>
              </a:rPr>
              <a:t>бразовательная программа</a:t>
            </a:r>
            <a:endParaRPr lang="ru-RU" sz="1400" dirty="0" smtClean="0">
              <a:solidFill>
                <a:srgbClr val="173A8D"/>
              </a:solidFill>
            </a:endParaRPr>
          </a:p>
          <a:p>
            <a:endParaRPr lang="ru-RU" sz="1400" dirty="0" smtClean="0"/>
          </a:p>
          <a:p>
            <a:endParaRPr lang="ru-RU" sz="1400" dirty="0" smtClean="0"/>
          </a:p>
        </p:txBody>
      </p:sp>
      <p:pic>
        <p:nvPicPr>
          <p:cNvPr id="27650" name="Picture 2" descr="http://mbdou68.edummr.ru/wp-content/uploads/2018/04/IMG-20180331-WA001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3235" y="1645919"/>
            <a:ext cx="3460206" cy="1946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2" name="Picture 4" descr="http://mbdou68.edummr.ru/wp-content/uploads/2018/03/IMG-20180323-WA014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68581" y="4010297"/>
            <a:ext cx="2761018" cy="2523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Выноска-облако 5">
            <a:hlinkClick r:id="rId7" action="ppaction://hlinksldjump"/>
          </p:cNvPr>
          <p:cNvSpPr/>
          <p:nvPr/>
        </p:nvSpPr>
        <p:spPr>
          <a:xfrm>
            <a:off x="6897189" y="718457"/>
            <a:ext cx="2246811" cy="770708"/>
          </a:xfrm>
          <a:prstGeom prst="cloudCallout">
            <a:avLst/>
          </a:prstGeom>
          <a:solidFill>
            <a:srgbClr val="AA85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Содержание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757</TotalTime>
  <Words>1118</Words>
  <Application>Microsoft Office PowerPoint</Application>
  <PresentationFormat>Экран (4:3)</PresentationFormat>
  <Paragraphs>291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Публичный доклад МБДОУ № 68 «Лукоморье» </vt:lpstr>
      <vt:lpstr>Навигация</vt:lpstr>
      <vt:lpstr>Содержание </vt:lpstr>
      <vt:lpstr>Раздел 1. Общая характеристика учреждения</vt:lpstr>
      <vt:lpstr> Раздел 2. Состав воспитанников учреждения </vt:lpstr>
      <vt:lpstr>Состав администрации </vt:lpstr>
      <vt:lpstr> Раздел 4.  Кадровое обеспечение </vt:lpstr>
      <vt:lpstr>  Раздел 5. Характеристика предметно-развивающей среды </vt:lpstr>
      <vt:lpstr>Раздел 6. Содержание и особенности образовательного процесса. </vt:lpstr>
      <vt:lpstr>Раздел 7. Организация оздоровительной работы</vt:lpstr>
      <vt:lpstr>Раздел 8. Работа с родителями</vt:lpstr>
      <vt:lpstr>Раздел 9. Наши достижения </vt:lpstr>
      <vt:lpstr>Раздел 10. Открытые мероприятия  </vt:lpstr>
      <vt:lpstr>Раздел 11. Результативность реализации здоровьесберегающих технологий при осуществлении учебно-воспитательного процесса за 2017 – 2018 учебный год  </vt:lpstr>
      <vt:lpstr>Раздел 12. Образовательные услуги </vt:lpstr>
      <vt:lpstr>Задачи на 2018-2019 учебный год</vt:lpstr>
      <vt:lpstr>Заключение 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Пользователь2</cp:lastModifiedBy>
  <cp:revision>108</cp:revision>
  <dcterms:created xsi:type="dcterms:W3CDTF">2016-11-18T14:12:19Z</dcterms:created>
  <dcterms:modified xsi:type="dcterms:W3CDTF">2018-06-22T11:49:23Z</dcterms:modified>
</cp:coreProperties>
</file>